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62" r:id="rId5"/>
    <p:sldMasterId id="2147483664" r:id="rId6"/>
    <p:sldMasterId id="2147483739" r:id="rId7"/>
  </p:sldMasterIdLst>
  <p:notesMasterIdLst>
    <p:notesMasterId r:id="rId31"/>
  </p:notesMasterIdLst>
  <p:sldIdLst>
    <p:sldId id="256" r:id="rId8"/>
    <p:sldId id="257" r:id="rId9"/>
    <p:sldId id="266" r:id="rId10"/>
    <p:sldId id="267" r:id="rId11"/>
    <p:sldId id="268" r:id="rId12"/>
    <p:sldId id="298" r:id="rId13"/>
    <p:sldId id="299" r:id="rId14"/>
    <p:sldId id="302" r:id="rId15"/>
    <p:sldId id="284" r:id="rId16"/>
    <p:sldId id="285" r:id="rId17"/>
    <p:sldId id="286" r:id="rId18"/>
    <p:sldId id="304" r:id="rId19"/>
    <p:sldId id="305" r:id="rId20"/>
    <p:sldId id="306" r:id="rId21"/>
    <p:sldId id="287" r:id="rId22"/>
    <p:sldId id="288" r:id="rId23"/>
    <p:sldId id="289" r:id="rId24"/>
    <p:sldId id="290" r:id="rId25"/>
    <p:sldId id="291" r:id="rId26"/>
    <p:sldId id="308" r:id="rId27"/>
    <p:sldId id="309" r:id="rId28"/>
    <p:sldId id="303" r:id="rId29"/>
    <p:sldId id="265" r:id="rId30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  <a:srgbClr val="F0265D"/>
    <a:srgbClr val="EBAFB5"/>
    <a:srgbClr val="F4D3D6"/>
    <a:srgbClr val="F9E8EA"/>
    <a:srgbClr val="020000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BDE7D7-4341-9858-EF3F-C644C6C4D2CE}" v="6" dt="2025-08-27T23:05:46.383"/>
    <p1510:client id="{E80D5C43-57B6-4276-9B12-B6C42DF44B9F}" v="4" dt="2025-08-26T23:34:21.7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21" Type="http://schemas.openxmlformats.org/officeDocument/2006/relationships/slide" Target="slides/slide14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tableStyles" Target="tableStyle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ovanna Franco Gaudino Rodrigues" userId="S::rm553701@fiap.com.br::648e51fb-7a32-4e35-8c7a-a814504efc3c" providerId="AD" clId="Web-{E80D5C43-57B6-4276-9B12-B6C42DF44B9F}"/>
    <pc:docChg chg="modSld">
      <pc:chgData name="Giovanna Franco Gaudino Rodrigues" userId="S::rm553701@fiap.com.br::648e51fb-7a32-4e35-8c7a-a814504efc3c" providerId="AD" clId="Web-{E80D5C43-57B6-4276-9B12-B6C42DF44B9F}" dt="2025-08-26T23:34:21.799" v="3" actId="1076"/>
      <pc:docMkLst>
        <pc:docMk/>
      </pc:docMkLst>
      <pc:sldChg chg="modSp">
        <pc:chgData name="Giovanna Franco Gaudino Rodrigues" userId="S::rm553701@fiap.com.br::648e51fb-7a32-4e35-8c7a-a814504efc3c" providerId="AD" clId="Web-{E80D5C43-57B6-4276-9B12-B6C42DF44B9F}" dt="2025-08-26T23:27:09.391" v="0" actId="1076"/>
        <pc:sldMkLst>
          <pc:docMk/>
          <pc:sldMk cId="1000742811" sldId="284"/>
        </pc:sldMkLst>
        <pc:picChg chg="mod">
          <ac:chgData name="Giovanna Franco Gaudino Rodrigues" userId="S::rm553701@fiap.com.br::648e51fb-7a32-4e35-8c7a-a814504efc3c" providerId="AD" clId="Web-{E80D5C43-57B6-4276-9B12-B6C42DF44B9F}" dt="2025-08-26T23:27:09.391" v="0" actId="1076"/>
          <ac:picMkLst>
            <pc:docMk/>
            <pc:sldMk cId="1000742811" sldId="284"/>
            <ac:picMk id="2" creationId="{8FD5B476-2D87-5E80-2836-783F4107B01C}"/>
          </ac:picMkLst>
        </pc:picChg>
      </pc:sldChg>
      <pc:sldChg chg="modSp">
        <pc:chgData name="Giovanna Franco Gaudino Rodrigues" userId="S::rm553701@fiap.com.br::648e51fb-7a32-4e35-8c7a-a814504efc3c" providerId="AD" clId="Web-{E80D5C43-57B6-4276-9B12-B6C42DF44B9F}" dt="2025-08-26T23:34:21.799" v="3" actId="1076"/>
        <pc:sldMkLst>
          <pc:docMk/>
          <pc:sldMk cId="2974888045" sldId="290"/>
        </pc:sldMkLst>
        <pc:picChg chg="mod">
          <ac:chgData name="Giovanna Franco Gaudino Rodrigues" userId="S::rm553701@fiap.com.br::648e51fb-7a32-4e35-8c7a-a814504efc3c" providerId="AD" clId="Web-{E80D5C43-57B6-4276-9B12-B6C42DF44B9F}" dt="2025-08-26T23:34:21.799" v="3" actId="1076"/>
          <ac:picMkLst>
            <pc:docMk/>
            <pc:sldMk cId="2974888045" sldId="290"/>
            <ac:picMk id="2" creationId="{E8DFAF8F-6D4F-E8CC-6D3A-B87E13407DAD}"/>
          </ac:picMkLst>
        </pc:picChg>
      </pc:sldChg>
    </pc:docChg>
  </pc:docChgLst>
  <pc:docChgLst>
    <pc:chgData name="Diana Letícia de Souza Inocencio" userId="S::rm553562@fiap.com.br::ce324cce-132c-4153-a0cf-28aab2fb9916" providerId="AD" clId="Web-{8ABDE7D7-4341-9858-EF3F-C644C6C4D2CE}"/>
    <pc:docChg chg="modSld">
      <pc:chgData name="Diana Letícia de Souza Inocencio" userId="S::rm553562@fiap.com.br::ce324cce-132c-4153-a0cf-28aab2fb9916" providerId="AD" clId="Web-{8ABDE7D7-4341-9858-EF3F-C644C6C4D2CE}" dt="2025-08-27T23:05:46.383" v="5" actId="1076"/>
      <pc:docMkLst>
        <pc:docMk/>
      </pc:docMkLst>
      <pc:sldChg chg="modSp">
        <pc:chgData name="Diana Letícia de Souza Inocencio" userId="S::rm553562@fiap.com.br::ce324cce-132c-4153-a0cf-28aab2fb9916" providerId="AD" clId="Web-{8ABDE7D7-4341-9858-EF3F-C644C6C4D2CE}" dt="2025-08-27T23:05:46.383" v="5" actId="1076"/>
        <pc:sldMkLst>
          <pc:docMk/>
          <pc:sldMk cId="463770278" sldId="286"/>
        </pc:sldMkLst>
        <pc:picChg chg="mod">
          <ac:chgData name="Diana Letícia de Souza Inocencio" userId="S::rm553562@fiap.com.br::ce324cce-132c-4153-a0cf-28aab2fb9916" providerId="AD" clId="Web-{8ABDE7D7-4341-9858-EF3F-C644C6C4D2CE}" dt="2025-08-27T23:05:46.383" v="5" actId="1076"/>
          <ac:picMkLst>
            <pc:docMk/>
            <pc:sldMk cId="463770278" sldId="286"/>
            <ac:picMk id="2" creationId="{78EDCE2F-4F02-77CD-88D7-5029AA8430DD}"/>
          </ac:picMkLst>
        </pc:picChg>
        <pc:picChg chg="mod">
          <ac:chgData name="Diana Letícia de Souza Inocencio" userId="S::rm553562@fiap.com.br::ce324cce-132c-4153-a0cf-28aab2fb9916" providerId="AD" clId="Web-{8ABDE7D7-4341-9858-EF3F-C644C6C4D2CE}" dt="2025-08-27T23:05:02.053" v="4" actId="1076"/>
          <ac:picMkLst>
            <pc:docMk/>
            <pc:sldMk cId="463770278" sldId="286"/>
            <ac:picMk id="7" creationId="{3B65A4FD-20BD-3A47-6C7D-A5F380504C96}"/>
          </ac:picMkLst>
        </pc:picChg>
      </pc:sldChg>
      <pc:sldChg chg="modSp">
        <pc:chgData name="Diana Letícia de Souza Inocencio" userId="S::rm553562@fiap.com.br::ce324cce-132c-4153-a0cf-28aab2fb9916" providerId="AD" clId="Web-{8ABDE7D7-4341-9858-EF3F-C644C6C4D2CE}" dt="2025-08-27T22:48:22.664" v="3" actId="1076"/>
        <pc:sldMkLst>
          <pc:docMk/>
          <pc:sldMk cId="2435653552" sldId="302"/>
        </pc:sldMkLst>
        <pc:picChg chg="mod">
          <ac:chgData name="Diana Letícia de Souza Inocencio" userId="S::rm553562@fiap.com.br::ce324cce-132c-4153-a0cf-28aab2fb9916" providerId="AD" clId="Web-{8ABDE7D7-4341-9858-EF3F-C644C6C4D2CE}" dt="2025-08-27T22:48:22.664" v="3" actId="1076"/>
          <ac:picMkLst>
            <pc:docMk/>
            <pc:sldMk cId="2435653552" sldId="302"/>
            <ac:picMk id="5" creationId="{16239E19-6FBC-1816-A1D6-01149AAA34C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F6CF26-3DED-4FD6-957C-9B62C8344F00}" type="doc">
      <dgm:prSet loTypeId="urn:microsoft.com/office/officeart/2005/8/layout/process2" loCatId="process" qsTypeId="urn:microsoft.com/office/officeart/2005/8/quickstyle/3d9" qsCatId="3D" csTypeId="urn:microsoft.com/office/officeart/2005/8/colors/accent6_5" csCatId="accent6" phldr="1"/>
      <dgm:spPr/>
    </dgm:pt>
    <dgm:pt modelId="{DC64F01C-7F90-4AE3-A8AC-2C8631040AEF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Melhorias no processo de desenvolvimento</a:t>
          </a:r>
        </a:p>
      </dgm:t>
    </dgm:pt>
    <dgm:pt modelId="{F1F9CBEF-2897-4A5F-A690-087E1E466465}" type="parTrans" cxnId="{8ABFEF99-C811-4122-B408-1FD0C2D8ABA3}">
      <dgm:prSet/>
      <dgm:spPr/>
      <dgm:t>
        <a:bodyPr/>
        <a:lstStyle/>
        <a:p>
          <a:endParaRPr lang="pt-BR"/>
        </a:p>
      </dgm:t>
    </dgm:pt>
    <dgm:pt modelId="{0915F6D0-2F2F-437B-BE37-CE5C17034192}" type="sibTrans" cxnId="{8ABFEF99-C811-4122-B408-1FD0C2D8ABA3}">
      <dgm:prSet/>
      <dgm:spPr/>
      <dgm:t>
        <a:bodyPr/>
        <a:lstStyle/>
        <a:p>
          <a:endParaRPr lang="pt-BR"/>
        </a:p>
      </dgm:t>
    </dgm:pt>
    <dgm:pt modelId="{3DCFF9AD-8799-4B2B-B59A-531733479B15}">
      <dgm:prSet phldrT="[Texto]"/>
      <dgm:spPr/>
      <dgm:t>
        <a:bodyPr/>
        <a:lstStyle/>
        <a:p>
          <a:r>
            <a:rPr lang="pt-BR">
              <a:solidFill>
                <a:schemeClr val="tx1"/>
              </a:solidFill>
            </a:rPr>
            <a:t>Software de melhor qualidade</a:t>
          </a:r>
        </a:p>
      </dgm:t>
    </dgm:pt>
    <dgm:pt modelId="{F0904F8D-B2DB-4CFD-A2AE-7C5010DFF3A3}" type="parTrans" cxnId="{1613A8A9-AC6A-4680-AA51-B63FB12B34C6}">
      <dgm:prSet/>
      <dgm:spPr/>
      <dgm:t>
        <a:bodyPr/>
        <a:lstStyle/>
        <a:p>
          <a:endParaRPr lang="pt-BR"/>
        </a:p>
      </dgm:t>
    </dgm:pt>
    <dgm:pt modelId="{E9BCE89A-42F3-445F-9E95-713EE56259B8}" type="sibTrans" cxnId="{1613A8A9-AC6A-4680-AA51-B63FB12B34C6}">
      <dgm:prSet/>
      <dgm:spPr/>
      <dgm:t>
        <a:bodyPr/>
        <a:lstStyle/>
        <a:p>
          <a:endParaRPr lang="pt-BR"/>
        </a:p>
      </dgm:t>
    </dgm:pt>
    <dgm:pt modelId="{B228FE0E-59E5-477D-B93B-D1BB551053A7}" type="pres">
      <dgm:prSet presAssocID="{9FF6CF26-3DED-4FD6-957C-9B62C8344F00}" presName="linearFlow" presStyleCnt="0">
        <dgm:presLayoutVars>
          <dgm:resizeHandles val="exact"/>
        </dgm:presLayoutVars>
      </dgm:prSet>
      <dgm:spPr/>
    </dgm:pt>
    <dgm:pt modelId="{95D60DC8-DA7C-48AA-81C1-5DAA43636CBF}" type="pres">
      <dgm:prSet presAssocID="{DC64F01C-7F90-4AE3-A8AC-2C8631040AEF}" presName="node" presStyleLbl="node1" presStyleIdx="0" presStyleCnt="2">
        <dgm:presLayoutVars>
          <dgm:bulletEnabled val="1"/>
        </dgm:presLayoutVars>
      </dgm:prSet>
      <dgm:spPr/>
    </dgm:pt>
    <dgm:pt modelId="{F406B9D2-A429-4B67-B6F8-88F297D2546D}" type="pres">
      <dgm:prSet presAssocID="{0915F6D0-2F2F-437B-BE37-CE5C17034192}" presName="sibTrans" presStyleLbl="sibTrans2D1" presStyleIdx="0" presStyleCnt="1"/>
      <dgm:spPr/>
    </dgm:pt>
    <dgm:pt modelId="{1ABAA491-5A21-4088-9E7E-B3F975426BB0}" type="pres">
      <dgm:prSet presAssocID="{0915F6D0-2F2F-437B-BE37-CE5C17034192}" presName="connectorText" presStyleLbl="sibTrans2D1" presStyleIdx="0" presStyleCnt="1"/>
      <dgm:spPr/>
    </dgm:pt>
    <dgm:pt modelId="{37B3E06B-9418-448F-B0F8-AE9064353C40}" type="pres">
      <dgm:prSet presAssocID="{3DCFF9AD-8799-4B2B-B59A-531733479B15}" presName="node" presStyleLbl="node1" presStyleIdx="1" presStyleCnt="2">
        <dgm:presLayoutVars>
          <dgm:bulletEnabled val="1"/>
        </dgm:presLayoutVars>
      </dgm:prSet>
      <dgm:spPr/>
    </dgm:pt>
  </dgm:ptLst>
  <dgm:cxnLst>
    <dgm:cxn modelId="{68488D34-E69D-4BC6-9834-16358D9FB260}" type="presOf" srcId="{DC64F01C-7F90-4AE3-A8AC-2C8631040AEF}" destId="{95D60DC8-DA7C-48AA-81C1-5DAA43636CBF}" srcOrd="0" destOrd="0" presId="urn:microsoft.com/office/officeart/2005/8/layout/process2"/>
    <dgm:cxn modelId="{4A553978-C061-49E9-8DAB-CBC24860483B}" type="presOf" srcId="{0915F6D0-2F2F-437B-BE37-CE5C17034192}" destId="{F406B9D2-A429-4B67-B6F8-88F297D2546D}" srcOrd="0" destOrd="0" presId="urn:microsoft.com/office/officeart/2005/8/layout/process2"/>
    <dgm:cxn modelId="{B80F887A-861F-4745-90BC-1639500528DE}" type="presOf" srcId="{3DCFF9AD-8799-4B2B-B59A-531733479B15}" destId="{37B3E06B-9418-448F-B0F8-AE9064353C40}" srcOrd="0" destOrd="0" presId="urn:microsoft.com/office/officeart/2005/8/layout/process2"/>
    <dgm:cxn modelId="{23B9717D-ED8C-4338-9E11-CB380176B34C}" type="presOf" srcId="{9FF6CF26-3DED-4FD6-957C-9B62C8344F00}" destId="{B228FE0E-59E5-477D-B93B-D1BB551053A7}" srcOrd="0" destOrd="0" presId="urn:microsoft.com/office/officeart/2005/8/layout/process2"/>
    <dgm:cxn modelId="{8ABFEF99-C811-4122-B408-1FD0C2D8ABA3}" srcId="{9FF6CF26-3DED-4FD6-957C-9B62C8344F00}" destId="{DC64F01C-7F90-4AE3-A8AC-2C8631040AEF}" srcOrd="0" destOrd="0" parTransId="{F1F9CBEF-2897-4A5F-A690-087E1E466465}" sibTransId="{0915F6D0-2F2F-437B-BE37-CE5C17034192}"/>
    <dgm:cxn modelId="{1613A8A9-AC6A-4680-AA51-B63FB12B34C6}" srcId="{9FF6CF26-3DED-4FD6-957C-9B62C8344F00}" destId="{3DCFF9AD-8799-4B2B-B59A-531733479B15}" srcOrd="1" destOrd="0" parTransId="{F0904F8D-B2DB-4CFD-A2AE-7C5010DFF3A3}" sibTransId="{E9BCE89A-42F3-445F-9E95-713EE56259B8}"/>
    <dgm:cxn modelId="{16C90DC2-2E59-4036-B9CC-7CF329937745}" type="presOf" srcId="{0915F6D0-2F2F-437B-BE37-CE5C17034192}" destId="{1ABAA491-5A21-4088-9E7E-B3F975426BB0}" srcOrd="1" destOrd="0" presId="urn:microsoft.com/office/officeart/2005/8/layout/process2"/>
    <dgm:cxn modelId="{F3FC1D76-BC0B-4EE9-9C54-40B5858502E2}" type="presParOf" srcId="{B228FE0E-59E5-477D-B93B-D1BB551053A7}" destId="{95D60DC8-DA7C-48AA-81C1-5DAA43636CBF}" srcOrd="0" destOrd="0" presId="urn:microsoft.com/office/officeart/2005/8/layout/process2"/>
    <dgm:cxn modelId="{D4E598A8-ACB2-4AB5-9A00-020287C84C82}" type="presParOf" srcId="{B228FE0E-59E5-477D-B93B-D1BB551053A7}" destId="{F406B9D2-A429-4B67-B6F8-88F297D2546D}" srcOrd="1" destOrd="0" presId="urn:microsoft.com/office/officeart/2005/8/layout/process2"/>
    <dgm:cxn modelId="{AD49C30E-869B-48C4-A535-C957E60372E9}" type="presParOf" srcId="{F406B9D2-A429-4B67-B6F8-88F297D2546D}" destId="{1ABAA491-5A21-4088-9E7E-B3F975426BB0}" srcOrd="0" destOrd="0" presId="urn:microsoft.com/office/officeart/2005/8/layout/process2"/>
    <dgm:cxn modelId="{14D4EC8A-21B2-4DC6-B94F-7ECF0DE0C986}" type="presParOf" srcId="{B228FE0E-59E5-477D-B93B-D1BB551053A7}" destId="{37B3E06B-9418-448F-B0F8-AE9064353C40}" srcOrd="2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D60DC8-DA7C-48AA-81C1-5DAA43636CBF}">
      <dsp:nvSpPr>
        <dsp:cNvPr id="0" name=""/>
        <dsp:cNvSpPr/>
      </dsp:nvSpPr>
      <dsp:spPr>
        <a:xfrm>
          <a:off x="1463426" y="537"/>
          <a:ext cx="3169146" cy="1760636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  <a:sp3d extrusionH="28000" prstMaterial="matte"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>
              <a:solidFill>
                <a:schemeClr val="tx1"/>
              </a:solidFill>
            </a:rPr>
            <a:t>Melhorias no processo de desenvolvimento</a:t>
          </a:r>
        </a:p>
      </dsp:txBody>
      <dsp:txXfrm>
        <a:off x="1514993" y="52104"/>
        <a:ext cx="3066012" cy="1657502"/>
      </dsp:txXfrm>
    </dsp:sp>
    <dsp:sp modelId="{F406B9D2-A429-4B67-B6F8-88F297D2546D}">
      <dsp:nvSpPr>
        <dsp:cNvPr id="0" name=""/>
        <dsp:cNvSpPr/>
      </dsp:nvSpPr>
      <dsp:spPr>
        <a:xfrm rot="5400000">
          <a:off x="2717880" y="1805190"/>
          <a:ext cx="660238" cy="7922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227350" prstMaterial="matte"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500" kern="1200"/>
        </a:p>
      </dsp:txBody>
      <dsp:txXfrm rot="-5400000">
        <a:off x="2810314" y="1871214"/>
        <a:ext cx="475372" cy="462167"/>
      </dsp:txXfrm>
    </dsp:sp>
    <dsp:sp modelId="{37B3E06B-9418-448F-B0F8-AE9064353C40}">
      <dsp:nvSpPr>
        <dsp:cNvPr id="0" name=""/>
        <dsp:cNvSpPr/>
      </dsp:nvSpPr>
      <dsp:spPr>
        <a:xfrm>
          <a:off x="1463426" y="2641492"/>
          <a:ext cx="3169146" cy="1760636"/>
        </a:xfrm>
        <a:prstGeom prst="roundRect">
          <a:avLst>
            <a:gd name="adj" fmla="val 10000"/>
          </a:avLst>
        </a:prstGeom>
        <a:solidFill>
          <a:schemeClr val="accent6">
            <a:alpha val="90000"/>
            <a:hueOff val="0"/>
            <a:satOff val="0"/>
            <a:lumOff val="0"/>
            <a:alphaOff val="-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  <a:sp3d extrusionH="28000" prstMaterial="matte"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>
              <a:solidFill>
                <a:schemeClr val="tx1"/>
              </a:solidFill>
            </a:rPr>
            <a:t>Software de melhor qualidade</a:t>
          </a:r>
        </a:p>
      </dsp:txBody>
      <dsp:txXfrm>
        <a:off x="1514993" y="2693059"/>
        <a:ext cx="3066012" cy="16575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498697-E7EB-B84D-9726-13965ED94444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6CD5E-26BD-9B45-BB2F-78648736C27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288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6CD5E-26BD-9B45-BB2F-78648736C27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27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323528" y="44625"/>
            <a:ext cx="7272808" cy="720079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pt-BR"/>
              <a:t>Slide 1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79512" y="908720"/>
            <a:ext cx="8712968" cy="5328592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pt-BR"/>
          </a:p>
        </p:txBody>
      </p:sp>
      <p:pic>
        <p:nvPicPr>
          <p:cNvPr id="4" name="Picture 1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182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43957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0825E-4A15-4D39-8176-1F07E904CB30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4AAA4-6363-4581-962D-1ACCC2D600C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6296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7339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37524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8760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3562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354571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312023" y="274638"/>
            <a:ext cx="8519953" cy="1143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4000" b="1">
                <a:solidFill>
                  <a:srgbClr val="135E8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10"/>
          </p:nvPr>
        </p:nvSpPr>
        <p:spPr>
          <a:xfrm>
            <a:off x="323529" y="1412776"/>
            <a:ext cx="8496944" cy="4753074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887488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95817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190500"/>
            <a:ext cx="7323138" cy="5556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62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0" y="44625"/>
            <a:ext cx="7596336" cy="1224136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/>
              <a:t>Slide 2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75656" y="1340768"/>
            <a:ext cx="6192688" cy="41044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619672" y="44625"/>
            <a:ext cx="6120680" cy="1008112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pt-BR"/>
              <a:t>Slide 3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47664" y="1268760"/>
            <a:ext cx="6192688" cy="417646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856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8548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9D725-AF79-4FB6-8D02-83EAC61E3211}" type="datetimeFigureOut">
              <a:rPr lang="en-US" smtClean="0"/>
              <a:pPr/>
              <a:t>8/27/2025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6629CB-7937-4506-A327-ACF88B95BB0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288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829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2050" name="Picture 2" descr="K:\Júnior\B.I\FIAP Shift\Template 4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7" r:id="rId2"/>
    <p:sldLayoutId id="2147483668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F66E0A-C854-4299-A8D3-265B33E61F69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79B6C0-1EBF-4909-A23C-2B4E6C0F9776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3074" name="Picture 2" descr="K:\Júnior\B.I\FIAP Shift\Template 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B5FC2F-4F59-4DA4-9C31-80974F5350D2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DE16-AB64-4071-8A5E-208E5097AA46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4098" name="Picture 2" descr="K:\Júnior\B.I\FIAP Shift\Template 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99393"/>
            <a:ext cx="9276524" cy="6957393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DC2E43-1104-4361-9C00-4DD9ABBC5D8F}" type="datetimeFigureOut">
              <a:rPr lang="pt-BR" smtClean="0"/>
              <a:pPr/>
              <a:t>27/08/2025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BB9FE3-D63C-4A40-B010-4651D12E128D}" type="slidenum">
              <a:rPr lang="pt-BR" smtClean="0"/>
              <a:pPr/>
              <a:t>‹#›</a:t>
            </a:fld>
            <a:endParaRPr lang="pt-BR"/>
          </a:p>
        </p:txBody>
      </p:sp>
      <p:pic>
        <p:nvPicPr>
          <p:cNvPr id="7" name="Picture 18"/>
          <p:cNvPicPr>
            <a:picLocks noChangeAspect="1"/>
          </p:cNvPicPr>
          <p:nvPr userDrawn="1"/>
        </p:nvPicPr>
        <p:blipFill>
          <a:blip r:embed="rId15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62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  <p:sldLayoutId id="2147483752" r:id="rId13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hyperlink" Target="https://www.youtube.com/watch?v=PK_yguLapgA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hyperlink" Target="http://www.sbmac.org.br/bol/bol-2/artigos/ariane5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bmac.org.br/bol/bol-2/artigos/ariane5.html" TargetMode="External"/><Relationship Id="rId7" Type="http://schemas.openxmlformats.org/officeDocument/2006/relationships/image" Target="../media/image2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mailto:profpaulo.sampaio@fiap.com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emf"/><Relationship Id="rId4" Type="http://schemas.openxmlformats.org/officeDocument/2006/relationships/hyperlink" Target="https://www.linkedin/in/profpaulosampaio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4039" y="3081534"/>
            <a:ext cx="5783223" cy="682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19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2D75B5E9-BC71-77B1-3BC9-30741A3D90A7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1916833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Funcionalidade</a:t>
            </a:r>
            <a:r>
              <a:rPr lang="pt-BR" altLang="pt-BR" sz="2400">
                <a:latin typeface="Calibri" panose="020F0502020204030204" pitchFamily="34" charset="0"/>
              </a:rPr>
              <a:t>  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>
                <a:latin typeface="Calibri" panose="020F0502020204030204" pitchFamily="34" charset="0"/>
              </a:rPr>
              <a:t>satisfaz às necessidades?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Confiabilidade</a:t>
            </a:r>
            <a:r>
              <a:rPr lang="pt-BR" altLang="pt-BR" sz="2400">
                <a:latin typeface="Calibri" panose="020F0502020204030204" pitchFamily="34" charset="0"/>
              </a:rPr>
              <a:t> 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 </a:t>
            </a:r>
            <a:r>
              <a:rPr lang="pt-BR" altLang="pt-BR" sz="2400">
                <a:latin typeface="Calibri" panose="020F0502020204030204" pitchFamily="34" charset="0"/>
              </a:rPr>
              <a:t>é imune a falhas?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Usabilidade</a:t>
            </a:r>
            <a:r>
              <a:rPr lang="pt-BR" altLang="pt-BR" sz="2400">
                <a:latin typeface="Calibri" panose="020F0502020204030204" pitchFamily="34" charset="0"/>
              </a:rPr>
              <a:t> 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 é fácil de usar?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>
                <a:latin typeface="Calibri" panose="020F0502020204030204" pitchFamily="34" charset="0"/>
                <a:sym typeface="Wingdings" panose="05000000000000000000" pitchFamily="2" charset="2"/>
              </a:rPr>
              <a:t>Eficiência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  é rápido e otimizado?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 err="1">
                <a:latin typeface="Calibri" panose="020F0502020204030204" pitchFamily="34" charset="0"/>
                <a:sym typeface="Wingdings" panose="05000000000000000000" pitchFamily="2" charset="2"/>
              </a:rPr>
              <a:t>Manutenibilidade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  é fácil de modificar?</a:t>
            </a:r>
          </a:p>
          <a:p>
            <a:pPr marL="857250" lvl="1" indent="-457200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buFont typeface="+mj-lt"/>
              <a:buAutoNum type="arabicPeriod"/>
              <a:defRPr/>
            </a:pPr>
            <a:r>
              <a:rPr lang="pt-BR" altLang="pt-BR" sz="2400" b="1">
                <a:latin typeface="Calibri" panose="020F0502020204030204" pitchFamily="34" charset="0"/>
                <a:sym typeface="Wingdings" panose="05000000000000000000" pitchFamily="2" charset="2"/>
              </a:rPr>
              <a:t>Portabilidade</a:t>
            </a:r>
            <a:r>
              <a:rPr lang="pt-BR" altLang="pt-BR" sz="2400">
                <a:latin typeface="Calibri" panose="020F0502020204030204" pitchFamily="34" charset="0"/>
                <a:sym typeface="Wingdings" panose="05000000000000000000" pitchFamily="2" charset="2"/>
              </a:rPr>
              <a:t>  é fácil de usar em outro ambiente?</a:t>
            </a:r>
            <a:endParaRPr lang="pt-BR" altLang="pt-BR" sz="2400">
              <a:latin typeface="Calibri" panose="020F0502020204030204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omic Sans MS" pitchFamily="66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90805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496785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78EDCE2F-4F02-77CD-88D7-5029AA8430D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989" y="674397"/>
            <a:ext cx="9144000" cy="6188125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001241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1. Funcionalidade</a:t>
            </a:r>
            <a:r>
              <a:rPr lang="pt-BR" altLang="pt-BR" sz="2400">
                <a:latin typeface="Calibri" panose="020F0502020204030204" pitchFamily="34" charset="0"/>
              </a:rPr>
              <a:t> 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Define o grau com que o software satisfaz às funcionalidades estabelecidas.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Adequação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as funcionalidades satisfazem as  necessidades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Acurácia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o quanto o software é exato em seus resultados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Segurança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capacidade do software proteger as informações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500078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3B65A4FD-20BD-3A47-6C7D-A5F380504C9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025" y="1147345"/>
            <a:ext cx="1509793" cy="150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D8B82013-96D4-D9C7-CB14-F8325C643B7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14" name="Título 1"/>
          <p:cNvSpPr txBox="1">
            <a:spLocks/>
          </p:cNvSpPr>
          <p:nvPr/>
        </p:nvSpPr>
        <p:spPr>
          <a:xfrm>
            <a:off x="34821" y="-72726"/>
            <a:ext cx="8136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800000"/>
                </a:solidFill>
              </a:rPr>
              <a:t>Caso exemplo: Foguete Ariane 5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27" y="3264283"/>
            <a:ext cx="1996440" cy="3000115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357" y="2376488"/>
            <a:ext cx="2288165" cy="305494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290" y="4149080"/>
            <a:ext cx="2743200" cy="166687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141" y="2393533"/>
            <a:ext cx="3268349" cy="1315829"/>
          </a:xfrm>
          <a:prstGeom prst="rect">
            <a:avLst/>
          </a:prstGeom>
        </p:spPr>
      </p:pic>
      <p:sp>
        <p:nvSpPr>
          <p:cNvPr id="20" name="Título 1"/>
          <p:cNvSpPr txBox="1">
            <a:spLocks/>
          </p:cNvSpPr>
          <p:nvPr/>
        </p:nvSpPr>
        <p:spPr>
          <a:xfrm>
            <a:off x="1691680" y="6192118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00000"/>
                </a:solidFill>
              </a:rPr>
              <a:t>1</a:t>
            </a:r>
          </a:p>
        </p:txBody>
      </p:sp>
      <p:sp>
        <p:nvSpPr>
          <p:cNvPr id="21" name="Título 1"/>
          <p:cNvSpPr txBox="1">
            <a:spLocks/>
          </p:cNvSpPr>
          <p:nvPr/>
        </p:nvSpPr>
        <p:spPr>
          <a:xfrm>
            <a:off x="4209035" y="5377195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00000"/>
                </a:solidFill>
              </a:rPr>
              <a:t>2</a:t>
            </a:r>
          </a:p>
        </p:txBody>
      </p:sp>
      <p:sp>
        <p:nvSpPr>
          <p:cNvPr id="22" name="Título 1"/>
          <p:cNvSpPr txBox="1">
            <a:spLocks/>
          </p:cNvSpPr>
          <p:nvPr/>
        </p:nvSpPr>
        <p:spPr>
          <a:xfrm>
            <a:off x="7809429" y="3533022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00000"/>
                </a:solidFill>
              </a:rPr>
              <a:t>3</a:t>
            </a:r>
          </a:p>
        </p:txBody>
      </p:sp>
      <p:sp>
        <p:nvSpPr>
          <p:cNvPr id="23" name="Título 1"/>
          <p:cNvSpPr txBox="1">
            <a:spLocks/>
          </p:cNvSpPr>
          <p:nvPr/>
        </p:nvSpPr>
        <p:spPr>
          <a:xfrm>
            <a:off x="7730814" y="5628784"/>
            <a:ext cx="987677" cy="6389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>
                <a:solidFill>
                  <a:srgbClr val="800000"/>
                </a:solidFill>
              </a:rPr>
              <a:t>4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06261" y="6022841"/>
            <a:ext cx="63440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>
                <a:hlinkClick r:id="rId7"/>
              </a:rPr>
              <a:t>https://www.youtube.com/watch?v=PK_yguLapgA</a:t>
            </a:r>
            <a:r>
              <a:rPr lang="pt-BR" sz="1600"/>
              <a:t> </a:t>
            </a:r>
          </a:p>
        </p:txBody>
      </p:sp>
      <p:sp>
        <p:nvSpPr>
          <p:cNvPr id="1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12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1903751" y="1813810"/>
            <a:ext cx="48718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>
                <a:latin typeface="Bahnschrift Condensed" pitchFamily="34" charset="0"/>
              </a:rPr>
              <a:t>Ativar legendas em Português!</a:t>
            </a:r>
          </a:p>
        </p:txBody>
      </p:sp>
    </p:spTree>
    <p:extLst>
      <p:ext uri="{BB962C8B-B14F-4D97-AF65-F5344CB8AC3E}">
        <p14:creationId xmlns:p14="http://schemas.microsoft.com/office/powerpoint/2010/main" val="33679345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B7D4FFE-A719-2646-5225-355CA050399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pic>
        <p:nvPicPr>
          <p:cNvPr id="4" name="Picture 3" descr="ariane_01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268760"/>
            <a:ext cx="7344703" cy="4680000"/>
          </a:xfrm>
          <a:prstGeom prst="rect">
            <a:avLst/>
          </a:prstGeom>
        </p:spPr>
      </p:pic>
      <p:pic>
        <p:nvPicPr>
          <p:cNvPr id="3" name="Picture 2" descr="ariane_02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4653136"/>
            <a:ext cx="1736333" cy="787685"/>
          </a:xfrm>
          <a:prstGeom prst="rect">
            <a:avLst/>
          </a:prstGeom>
        </p:spPr>
      </p:pic>
      <p:pic>
        <p:nvPicPr>
          <p:cNvPr id="5" name="Picture 4" descr="ariane_03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1640440" cy="866454"/>
          </a:xfrm>
          <a:prstGeom prst="rect">
            <a:avLst/>
          </a:prstGeom>
        </p:spPr>
      </p:pic>
      <p:pic>
        <p:nvPicPr>
          <p:cNvPr id="6" name="Picture 5" descr="ariane_04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629280"/>
            <a:ext cx="1512168" cy="4320000"/>
          </a:xfrm>
          <a:prstGeom prst="rect">
            <a:avLst/>
          </a:prstGeom>
        </p:spPr>
      </p:pic>
      <p:pic>
        <p:nvPicPr>
          <p:cNvPr id="7" name="Picture 6" descr="ariane_05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4365104"/>
            <a:ext cx="1732908" cy="1253447"/>
          </a:xfrm>
          <a:prstGeom prst="rect">
            <a:avLst/>
          </a:prstGeom>
        </p:spPr>
      </p:pic>
      <p:pic>
        <p:nvPicPr>
          <p:cNvPr id="8" name="Picture 7" descr="ariane_06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1628800"/>
            <a:ext cx="1705510" cy="1222625"/>
          </a:xfrm>
          <a:prstGeom prst="rect">
            <a:avLst/>
          </a:prstGeom>
        </p:spPr>
      </p:pic>
      <p:sp>
        <p:nvSpPr>
          <p:cNvPr id="9" name="Up Arrow 8"/>
          <p:cNvSpPr/>
          <p:nvPr/>
        </p:nvSpPr>
        <p:spPr>
          <a:xfrm>
            <a:off x="1957834" y="2645268"/>
            <a:ext cx="288032" cy="1872208"/>
          </a:xfrm>
          <a:prstGeom prst="upArrow">
            <a:avLst/>
          </a:prstGeom>
          <a:solidFill>
            <a:srgbClr val="A6A6A6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Up Arrow 14"/>
          <p:cNvSpPr/>
          <p:nvPr/>
        </p:nvSpPr>
        <p:spPr>
          <a:xfrm>
            <a:off x="6876256" y="2852936"/>
            <a:ext cx="288032" cy="1440160"/>
          </a:xfrm>
          <a:prstGeom prst="upArrow">
            <a:avLst/>
          </a:prstGeom>
          <a:solidFill>
            <a:schemeClr val="bg1">
              <a:lumMod val="65000"/>
            </a:schemeClr>
          </a:solidFill>
          <a:ln>
            <a:solidFill>
              <a:srgbClr val="2626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ultiply 16"/>
          <p:cNvSpPr/>
          <p:nvPr/>
        </p:nvSpPr>
        <p:spPr>
          <a:xfrm>
            <a:off x="6516216" y="3243204"/>
            <a:ext cx="1008112" cy="648072"/>
          </a:xfrm>
          <a:prstGeom prst="mathMultiply">
            <a:avLst/>
          </a:prstGeom>
          <a:solidFill>
            <a:srgbClr val="FF0000"/>
          </a:solidFill>
          <a:ln>
            <a:solidFill>
              <a:srgbClr val="8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aixaDeTexto 9"/>
          <p:cNvSpPr txBox="1"/>
          <p:nvPr/>
        </p:nvSpPr>
        <p:spPr>
          <a:xfrm>
            <a:off x="899592" y="6011415"/>
            <a:ext cx="5943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>
                <a:solidFill>
                  <a:schemeClr val="accent1"/>
                </a:solidFill>
              </a:rPr>
              <a:t>Fonte: </a:t>
            </a:r>
            <a:r>
              <a:rPr lang="pt-BR" sz="1400">
                <a:solidFill>
                  <a:schemeClr val="accent1"/>
                </a:solidFill>
                <a:hlinkClick r:id="rId9"/>
              </a:rPr>
              <a:t>http://www.sbmac.org.br/bol/bol-2/artigos/ariane5.html</a:t>
            </a:r>
            <a:r>
              <a:rPr lang="pt-BR" sz="1400">
                <a:solidFill>
                  <a:schemeClr val="accent1"/>
                </a:solidFill>
              </a:rPr>
              <a:t>  </a:t>
            </a:r>
          </a:p>
        </p:txBody>
      </p:sp>
      <p:sp>
        <p:nvSpPr>
          <p:cNvPr id="12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7"/>
          <p:cNvSpPr txBox="1"/>
          <p:nvPr/>
        </p:nvSpPr>
        <p:spPr>
          <a:xfrm>
            <a:off x="8426945" y="6216481"/>
            <a:ext cx="3431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11</a:t>
            </a:r>
          </a:p>
        </p:txBody>
      </p:sp>
      <p:sp>
        <p:nvSpPr>
          <p:cNvPr id="1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69903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D36CDA61-BCE3-5F46-7A5D-28D980DB85F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3" name="Título 1"/>
          <p:cNvSpPr txBox="1">
            <a:spLocks/>
          </p:cNvSpPr>
          <p:nvPr/>
        </p:nvSpPr>
        <p:spPr>
          <a:xfrm>
            <a:off x="-137963" y="-119124"/>
            <a:ext cx="813690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135E8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>
                <a:solidFill>
                  <a:srgbClr val="800000"/>
                </a:solidFill>
              </a:rPr>
              <a:t>O que ocasionou a perda do foguete???</a:t>
            </a:r>
          </a:p>
        </p:txBody>
      </p:sp>
      <p:pic>
        <p:nvPicPr>
          <p:cNvPr id="4" name="Picture 3" descr="ariane_07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636912"/>
            <a:ext cx="7272808" cy="3007081"/>
          </a:xfrm>
          <a:prstGeom prst="rect">
            <a:avLst/>
          </a:prstGeom>
        </p:spPr>
      </p:pic>
      <p:sp>
        <p:nvSpPr>
          <p:cNvPr id="5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059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48182353-8173-2372-5517-D7E817A8270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434"/>
            <a:ext cx="9144000" cy="6219122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181835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2. Confiabilidade</a:t>
            </a:r>
            <a:endParaRPr lang="pt-BR" altLang="pt-BR" sz="240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Define a capacidade de um software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manter suas capacidades operacionais, dentro do desempenho estabelecido.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Maturidade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o quanto o software se encontra livre de defeitos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Tolerância  a falhas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capacidade de manter um nível operacional adequado, mesmo quando falhas ocorram.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err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Recuperabilidade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capacidade de manter a integridade dos dados e reestabelecer seu nível operacional no caso de falha.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71942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450513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525977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15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1EB1EC24-0BC5-D296-726D-1D8E9BFCD5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923" y="1100320"/>
            <a:ext cx="1718314" cy="171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26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CB15388-B342-B750-2572-F285B8AE6508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31"/>
            <a:ext cx="9144000" cy="6188125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268533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3. Usabilidade</a:t>
            </a:r>
            <a:endParaRPr lang="pt-BR" altLang="pt-BR" sz="240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Define o esforço que deve ser despendido pelo usuário no processo de aprendizagem e operação do software. Envolve: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Inteligibilidade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facilidade de compreender as funcionalidades do software e se este atende às necessidades do usuário.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Operacionalidade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especifica o esforço que deve  ser dispendido pelo usuário para operar o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8601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16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D0CFD917-24CD-EC90-CD46-FD5A2C16EA1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831" y="1199827"/>
            <a:ext cx="1637654" cy="163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344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7A1ACCE3-5FB6-7664-527E-45125E8980A0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136"/>
            <a:ext cx="9144000" cy="6255420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44983" y="1691745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4. Eficiência</a:t>
            </a:r>
            <a:endParaRPr lang="pt-BR" altLang="pt-BR" sz="240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Determina a relação entre a quantidade de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recursos que devem ser direcionados para a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operação do software, os tempos envolvidos nesta operação e os resultados obtidos. Envolve: </a:t>
            </a: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Comportamento em relação ao tempo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avalia se o tempo de resposta às solicitações enviadas ao software estão dentro dos critérios preestabelecidos.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Comportamento em relação aos recursos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avalia a quantidade de recursos que devem ser disponibilizados para a operação do 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48601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17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4B30BEA4-6895-AE74-503D-8F964ECF0B6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13" y="1184327"/>
            <a:ext cx="1667360" cy="166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08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8DFAF8F-6D4F-E8CC-6D3A-B87E13407DA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3133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45141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5. </a:t>
            </a:r>
            <a:r>
              <a:rPr lang="pt-BR" altLang="pt-BR" sz="2400" b="1" err="1">
                <a:latin typeface="Calibri" panose="020F0502020204030204" pitchFamily="34" charset="0"/>
              </a:rPr>
              <a:t>Manutenibilidade</a:t>
            </a:r>
            <a:endParaRPr lang="pt-BR" altLang="pt-BR" sz="240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Estabelece a  capacidade que um software possui em sofrer alterações. Envolve: 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Estabilidade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risco da ocorrência de feitos não esperados decorrentes de alterações no software.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 err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Testabilidade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 quantidade de esforço que deve ser dispendida para validar as alterações realizadas no software.</a:t>
            </a:r>
          </a:p>
          <a:p>
            <a:pPr marL="1371600" lvl="2" indent="-4572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altLang="pt-BR" sz="2400"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697030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18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C3510A4-37A0-69E3-4256-E0518C0071B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846" y="1390448"/>
            <a:ext cx="1631722" cy="163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88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22FB5484-87A8-987C-584B-B3E35EA93D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1925"/>
            <a:ext cx="9144000" cy="6141631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227867" y="2563962"/>
            <a:ext cx="8651631" cy="3344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400050" lvl="1" algn="just" eaLnBrk="1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SzPct val="70000"/>
              <a:defRPr/>
            </a:pPr>
            <a:r>
              <a:rPr lang="pt-BR" altLang="pt-BR" sz="2400" b="1">
                <a:latin typeface="Calibri" panose="020F0502020204030204" pitchFamily="34" charset="0"/>
              </a:rPr>
              <a:t>6. Portabilidade</a:t>
            </a:r>
            <a:endParaRPr lang="pt-BR" altLang="pt-BR" sz="2400">
              <a:latin typeface="Calibri" panose="020F0502020204030204" pitchFamily="34" charset="0"/>
            </a:endParaRPr>
          </a:p>
          <a:p>
            <a:pPr lvl="2" algn="just">
              <a:spcBef>
                <a:spcPts val="0"/>
              </a:spcBef>
              <a:spcAft>
                <a:spcPts val="600"/>
              </a:spcAft>
            </a:pP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Estabelece a  capacidade que um software possui de ser transferido de um ambiente operacional para outro. Envolve: 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Adaptabilidade</a:t>
            </a:r>
            <a:r>
              <a:rPr lang="pt-BR" altLang="pt-BR" sz="2400" i="1">
                <a:latin typeface="Calibri" panose="020F0502020204030204" pitchFamily="34" charset="0"/>
                <a:cs typeface="Arial" panose="020B0604020202020204" pitchFamily="34" charset="0"/>
              </a:rPr>
              <a:t>: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 capacidade que um software possui de se  adaptar a diferentes ambientes operacionais.</a:t>
            </a:r>
          </a:p>
          <a:p>
            <a:pPr marL="1257300" lvl="2" indent="-342900" algn="just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altLang="pt-BR" sz="2400" b="1" i="1">
                <a:solidFill>
                  <a:srgbClr val="0000CC"/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Coexistência</a:t>
            </a:r>
            <a:r>
              <a:rPr lang="pt-BR" altLang="pt-BR" sz="2400">
                <a:latin typeface="Calibri" panose="020F0502020204030204" pitchFamily="34" charset="0"/>
                <a:cs typeface="Arial" panose="020B0604020202020204" pitchFamily="34" charset="0"/>
              </a:rPr>
              <a:t>: capacidade que um software possui em operar de modo simultâneo com outras aplicações.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528214"/>
            <a:ext cx="8471388" cy="100878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 9126</a:t>
            </a:r>
          </a:p>
          <a:p>
            <a:pPr>
              <a:lnSpc>
                <a:spcPct val="150000"/>
              </a:lnSpc>
              <a:buSzPct val="100000"/>
              <a:buFont typeface="Tahoma" pitchFamily="34" charset="0"/>
              <a:buNone/>
            </a:pPr>
            <a:r>
              <a:rPr lang="pt-BR" altLang="pt-BR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Atributos fundamentais</a:t>
            </a:r>
            <a:endParaRPr lang="en-US" altLang="pt-BR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19</a:t>
            </a:r>
          </a:p>
        </p:txBody>
      </p:sp>
      <p:pic>
        <p:nvPicPr>
          <p:cNvPr id="7" name="Imagem 6" descr="Ícone&#10;&#10;O conteúdo gerado por IA pode estar incorreto.">
            <a:extLst>
              <a:ext uri="{FF2B5EF4-FFF2-40B4-BE49-F238E27FC236}">
                <a16:creationId xmlns:a16="http://schemas.microsoft.com/office/drawing/2014/main" id="{B864B3BD-0F3F-7BDD-361F-9846768CD03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354" y="1357393"/>
            <a:ext cx="1725289" cy="1725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961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print"/>
          <a:srcRect l="21424" r="22056"/>
          <a:stretch/>
        </p:blipFill>
        <p:spPr>
          <a:xfrm>
            <a:off x="0" y="2631013"/>
            <a:ext cx="9155651" cy="27898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32919" y="6295596"/>
            <a:ext cx="3617077" cy="289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1400">
                <a:solidFill>
                  <a:srgbClr val="303030"/>
                </a:solidFill>
                <a:latin typeface="Gotham-Bold"/>
                <a:cs typeface="Gotham-Bold"/>
              </a:rPr>
              <a:t>AGOSTO/2025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1011882" y="4898189"/>
            <a:ext cx="3617077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  <a:latin typeface="Gotham-Bold"/>
                <a:cs typeface="Gotham-Bold"/>
              </a:rPr>
              <a:t>PROF. Me. PAULO SAMPAIO</a:t>
            </a:r>
          </a:p>
        </p:txBody>
      </p:sp>
      <p:sp>
        <p:nvSpPr>
          <p:cNvPr id="23" name="Rectangle 22"/>
          <p:cNvSpPr/>
          <p:nvPr/>
        </p:nvSpPr>
        <p:spPr>
          <a:xfrm>
            <a:off x="747966" y="3145118"/>
            <a:ext cx="72000" cy="1726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15">
            <a:extLst>
              <a:ext uri="{FF2B5EF4-FFF2-40B4-BE49-F238E27FC236}">
                <a16:creationId xmlns:a16="http://schemas.microsoft.com/office/drawing/2014/main" id="{EA16A613-6823-E55A-4CF9-852C00F685B9}"/>
              </a:ext>
            </a:extLst>
          </p:cNvPr>
          <p:cNvSpPr txBox="1"/>
          <p:nvPr/>
        </p:nvSpPr>
        <p:spPr>
          <a:xfrm>
            <a:off x="1011882" y="3293781"/>
            <a:ext cx="7166918" cy="543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3200">
                <a:solidFill>
                  <a:srgbClr val="FFFFFF"/>
                </a:solidFill>
                <a:latin typeface="Gotham-Bold"/>
                <a:cs typeface="Gotham-Bold"/>
              </a:rPr>
              <a:t>ENGENHARIA DE SW</a:t>
            </a:r>
          </a:p>
        </p:txBody>
      </p:sp>
      <p:sp>
        <p:nvSpPr>
          <p:cNvPr id="4" name="TextBox 20">
            <a:extLst>
              <a:ext uri="{FF2B5EF4-FFF2-40B4-BE49-F238E27FC236}">
                <a16:creationId xmlns:a16="http://schemas.microsoft.com/office/drawing/2014/main" id="{60F12A6D-3EE5-FD25-A64E-376A6DD799EE}"/>
              </a:ext>
            </a:extLst>
          </p:cNvPr>
          <p:cNvSpPr txBox="1"/>
          <p:nvPr/>
        </p:nvSpPr>
        <p:spPr>
          <a:xfrm>
            <a:off x="1011882" y="3857840"/>
            <a:ext cx="5984663" cy="3970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200">
                <a:solidFill>
                  <a:srgbClr val="FFFFFF"/>
                </a:solidFill>
                <a:latin typeface="Gotham-Book"/>
                <a:cs typeface="Gotham-Book"/>
              </a:rPr>
              <a:t>TESTING, COMPLIANCE &amp; QUALITY ASSURANCE</a:t>
            </a:r>
          </a:p>
        </p:txBody>
      </p:sp>
    </p:spTree>
    <p:extLst>
      <p:ext uri="{BB962C8B-B14F-4D97-AF65-F5344CB8AC3E}">
        <p14:creationId xmlns:p14="http://schemas.microsoft.com/office/powerpoint/2010/main" val="1668444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2BB32E4-AE59-0B92-3227-AE33F28F787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240"/>
            <a:ext cx="9144000" cy="6241316"/>
          </a:xfrm>
          <a:prstGeom prst="rect">
            <a:avLst/>
          </a:prstGeom>
        </p:spPr>
      </p:pic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52024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pt-BR" sz="2800" b="1">
                <a:solidFill>
                  <a:srgbClr val="333399"/>
                </a:solidFill>
                <a:latin typeface="Helvetica-Bold" charset="0"/>
              </a:rPr>
              <a:t>Checkpoint 1: Como avaliar a qualidade de um SW</a:t>
            </a:r>
          </a:p>
          <a:p>
            <a:pPr algn="ctr"/>
            <a:endParaRPr lang="pt-BR" sz="2800" b="1">
              <a:solidFill>
                <a:srgbClr val="333399"/>
              </a:solidFill>
              <a:latin typeface="Helvetica-Bold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194337" y="912931"/>
            <a:ext cx="8727504" cy="6001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57200" indent="-457200" algn="just">
              <a:spcBef>
                <a:spcPct val="50000"/>
              </a:spcBef>
              <a:buFont typeface="+mj-lt"/>
              <a:buAutoNum type="arabicPeriod"/>
            </a:pPr>
            <a:r>
              <a:rPr lang="pt-BR" sz="2400">
                <a:latin typeface="Arial" pitchFamily="34" charset="0"/>
                <a:cs typeface="Arial" pitchFamily="34" charset="0"/>
              </a:rPr>
              <a:t>Considere que sua equipe trabalha em uma empresa que vai adquirir um novo software para folha de pagamento.</a:t>
            </a:r>
          </a:p>
          <a:p>
            <a:pPr algn="just">
              <a:spcBef>
                <a:spcPct val="50000"/>
              </a:spcBef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+mj-lt"/>
              <a:buAutoNum type="arabicPeriod" startAt="2"/>
            </a:pPr>
            <a:r>
              <a:rPr lang="pt-BR" sz="2400">
                <a:latin typeface="Arial" pitchFamily="34" charset="0"/>
                <a:cs typeface="Arial" pitchFamily="34" charset="0"/>
              </a:rPr>
              <a:t>Sua equipe foi selecionada para trabalhar no projeto que irá selecionar o software a ser adquirido, entre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3 possíveis </a:t>
            </a:r>
            <a:r>
              <a:rPr lang="pt-BR" sz="2400">
                <a:latin typeface="Arial" pitchFamily="34" charset="0"/>
                <a:cs typeface="Arial" pitchFamily="34" charset="0"/>
              </a:rPr>
              <a:t>fornecedores identificados pelo time de Compras da empresa.</a:t>
            </a:r>
          </a:p>
          <a:p>
            <a:pPr algn="just">
              <a:spcBef>
                <a:spcPct val="50000"/>
              </a:spcBef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marL="457200" indent="-457200" algn="just">
              <a:spcBef>
                <a:spcPct val="50000"/>
              </a:spcBef>
              <a:buFont typeface="+mj-lt"/>
              <a:buAutoNum type="arabicPeriod" startAt="3"/>
            </a:pPr>
            <a:r>
              <a:rPr lang="pt-BR" sz="2400">
                <a:latin typeface="Arial" pitchFamily="34" charset="0"/>
                <a:cs typeface="Arial" pitchFamily="34" charset="0"/>
              </a:rPr>
              <a:t>Discutam em grupos do CHALLENGE quais devem ser os critérios para avaliar os 3 softwares concorrentes, tendo como base a norma </a:t>
            </a:r>
            <a:r>
              <a:rPr lang="pt-BR" sz="24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ISO9126</a:t>
            </a:r>
            <a:r>
              <a:rPr lang="pt-BR" sz="2400">
                <a:latin typeface="Arial" pitchFamily="34" charset="0"/>
                <a:cs typeface="Arial" pitchFamily="34" charset="0"/>
              </a:rPr>
              <a:t>, e APENAS 1 PESSOA DA EQUIPE DEVE ENTREGAR O ARQUIVO com as conclusões em tarefa específica do TEAMS </a:t>
            </a:r>
            <a:r>
              <a:rPr lang="pt-BR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até a data de </a:t>
            </a:r>
            <a:r>
              <a:rPr lang="pt-BR" sz="2400" b="1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27/AGOSTO</a:t>
            </a:r>
            <a:r>
              <a:rPr lang="pt-BR" sz="2400" b="1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. </a:t>
            </a:r>
            <a:r>
              <a:rPr lang="pt-BR" sz="2400">
                <a:latin typeface="Arial" pitchFamily="34" charset="0"/>
                <a:cs typeface="Arial" pitchFamily="34" charset="0"/>
              </a:rPr>
              <a:t>		</a:t>
            </a:r>
            <a:endParaRPr lang="pt-BR" sz="2400" b="1">
              <a:latin typeface="Arial" pitchFamily="34" charset="0"/>
            </a:endParaRPr>
          </a:p>
        </p:txBody>
      </p:sp>
      <p:sp>
        <p:nvSpPr>
          <p:cNvPr id="5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26</a:t>
            </a:r>
          </a:p>
        </p:txBody>
      </p:sp>
      <p:sp>
        <p:nvSpPr>
          <p:cNvPr id="6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17"/>
          <p:cNvSpPr txBox="1"/>
          <p:nvPr/>
        </p:nvSpPr>
        <p:spPr>
          <a:xfrm>
            <a:off x="8534375" y="64440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75709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DC94A49-6EBB-504F-52DB-0F53921E4EAB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2240"/>
            <a:ext cx="9144000" cy="6241316"/>
          </a:xfrm>
          <a:prstGeom prst="rect">
            <a:avLst/>
          </a:prstGeom>
        </p:spPr>
      </p:pic>
      <p:graphicFrame>
        <p:nvGraphicFramePr>
          <p:cNvPr id="3" name="Tabe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0410382"/>
              </p:ext>
            </p:extLst>
          </p:nvPr>
        </p:nvGraphicFramePr>
        <p:xfrm>
          <a:off x="665660" y="2367016"/>
          <a:ext cx="8064896" cy="28651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/>
                        <a:t>Atributo da Norma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Indicador/</a:t>
                      </a:r>
                    </a:p>
                    <a:p>
                      <a:r>
                        <a:rPr lang="pt-BR"/>
                        <a:t>descrição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Peso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Medição Empresa</a:t>
                      </a:r>
                      <a:r>
                        <a:rPr lang="pt-BR" baseline="0"/>
                        <a:t> 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Medição Empresa 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/>
                        <a:t>Medição Empresa </a:t>
                      </a:r>
                      <a:r>
                        <a:rPr lang="pt-BR" baseline="0"/>
                        <a:t>3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Retângulo 3"/>
          <p:cNvSpPr/>
          <p:nvPr/>
        </p:nvSpPr>
        <p:spPr>
          <a:xfrm>
            <a:off x="416495" y="1329133"/>
            <a:ext cx="828727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#DICA</a:t>
            </a:r>
            <a:r>
              <a:rPr lang="pt-BR" sz="2400">
                <a:latin typeface="Arial" pitchFamily="34" charset="0"/>
                <a:cs typeface="Arial" pitchFamily="34" charset="0"/>
              </a:rPr>
              <a:t>: Montar uma tabela (igual ou similar, dependendo do que acharem necessário) como o exemplo abaixo:</a:t>
            </a:r>
          </a:p>
        </p:txBody>
      </p:sp>
      <p:sp>
        <p:nvSpPr>
          <p:cNvPr id="7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27</a:t>
            </a:r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26</a:t>
            </a:r>
          </a:p>
        </p:txBody>
      </p:sp>
      <p:sp>
        <p:nvSpPr>
          <p:cNvPr id="8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17"/>
          <p:cNvSpPr txBox="1"/>
          <p:nvPr/>
        </p:nvSpPr>
        <p:spPr>
          <a:xfrm>
            <a:off x="8534375" y="6444069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21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732BC15-A3F7-4471-1CD7-D8BB74EB08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8224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pt-BR" sz="2800" b="1">
                <a:solidFill>
                  <a:srgbClr val="333399"/>
                </a:solidFill>
                <a:latin typeface="Helvetica-Bold" charset="0"/>
              </a:rPr>
              <a:t>Checkpoint 1: Como avaliar a qualidade de um SW</a:t>
            </a:r>
          </a:p>
          <a:p>
            <a:pPr algn="ctr"/>
            <a:endParaRPr lang="pt-BR" sz="2800" b="1">
              <a:solidFill>
                <a:srgbClr val="333399"/>
              </a:solidFill>
              <a:latin typeface="Helvetica-Bold" charset="0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EE9677A-5BDA-018D-4487-E497179E1693}"/>
              </a:ext>
            </a:extLst>
          </p:cNvPr>
          <p:cNvSpPr/>
          <p:nvPr/>
        </p:nvSpPr>
        <p:spPr>
          <a:xfrm>
            <a:off x="413911" y="5232121"/>
            <a:ext cx="82872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50000"/>
              </a:spcBef>
            </a:pP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#DICA</a:t>
            </a:r>
            <a:r>
              <a:rPr lang="pt-BR" sz="2400">
                <a:latin typeface="Arial" pitchFamily="34" charset="0"/>
                <a:cs typeface="Arial" pitchFamily="34" charset="0"/>
              </a:rPr>
              <a:t>: Não esqueçam de demonstrar a pontuação total de cada empresa e descrever (em texto) quais foram os fatores que levaram a equipe sugerir a empresa vencedora.</a:t>
            </a:r>
          </a:p>
        </p:txBody>
      </p:sp>
    </p:spTree>
    <p:extLst>
      <p:ext uri="{BB962C8B-B14F-4D97-AF65-F5344CB8AC3E}">
        <p14:creationId xmlns:p14="http://schemas.microsoft.com/office/powerpoint/2010/main" val="317683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6DF81DFD-50BA-D08D-4A6B-A4FCBA903DAA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7514"/>
            <a:ext cx="9144000" cy="66660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718560" y="1377291"/>
            <a:ext cx="5107564" cy="4992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/>
              <a:t>SOMMERVILLE,</a:t>
            </a:r>
            <a:r>
              <a:rPr lang="pt-BR" sz="1600"/>
              <a:t> Ian; Engenharia de Software.  9ª edição.  Ed. Prentice Hall, 2011.</a:t>
            </a:r>
          </a:p>
          <a:p>
            <a:endParaRPr lang="pt-BR" sz="1600"/>
          </a:p>
          <a:p>
            <a:r>
              <a:rPr lang="pt-BR" sz="1600" b="1"/>
              <a:t>LÉLIS, </a:t>
            </a:r>
            <a:r>
              <a:rPr lang="pt-BR" sz="1600" err="1"/>
              <a:t>Eliacy</a:t>
            </a:r>
            <a:r>
              <a:rPr lang="pt-BR" sz="1600"/>
              <a:t> Cavalcanti. Gestão da Qualidade. Editora Pearson, São Paulo, 2012.</a:t>
            </a:r>
          </a:p>
          <a:p>
            <a:endParaRPr lang="pt-BR" sz="1600"/>
          </a:p>
          <a:p>
            <a:r>
              <a:rPr lang="pt-BR" sz="1600" b="1"/>
              <a:t>PEARSON, </a:t>
            </a:r>
            <a:r>
              <a:rPr lang="pt-BR" sz="1600"/>
              <a:t>Academia</a:t>
            </a:r>
            <a:r>
              <a:rPr lang="pt-BR" sz="1600" b="1"/>
              <a:t>. </a:t>
            </a:r>
            <a:r>
              <a:rPr lang="pt-BR" sz="1600"/>
              <a:t>OSM - Uma visão contemporânea - Ed. Pearson, São Paulo, 2011.</a:t>
            </a:r>
          </a:p>
          <a:p>
            <a:endParaRPr lang="pt-BR" sz="1600"/>
          </a:p>
          <a:p>
            <a:r>
              <a:rPr lang="pt-BR" sz="1600" b="1"/>
              <a:t>SELEME,</a:t>
            </a:r>
            <a:r>
              <a:rPr lang="pt-BR" sz="1600"/>
              <a:t>Robson, </a:t>
            </a:r>
            <a:r>
              <a:rPr lang="pt-BR" sz="1600" b="1"/>
              <a:t>STADLER</a:t>
            </a:r>
            <a:r>
              <a:rPr lang="pt-BR" sz="1600"/>
              <a:t>, Humberto. Controle da Qualidade - As ferramentas essenciais: Ed. Intersaberes, 2005.</a:t>
            </a:r>
          </a:p>
          <a:p>
            <a:endParaRPr lang="pt-BR" sz="1600"/>
          </a:p>
          <a:p>
            <a:r>
              <a:rPr lang="pt-BR" sz="1600" b="1"/>
              <a:t>MAXIMIANO, </a:t>
            </a:r>
            <a:r>
              <a:rPr lang="pt-BR" sz="1600"/>
              <a:t>Antonio Cesar </a:t>
            </a:r>
            <a:r>
              <a:rPr lang="pt-BR" sz="1600" err="1"/>
              <a:t>Amaru</a:t>
            </a:r>
            <a:r>
              <a:rPr lang="pt-BR" sz="1600"/>
              <a:t>. Teoria Geral da Administração. 6ª Edição. Atlas, 2010.</a:t>
            </a:r>
          </a:p>
          <a:p>
            <a:endParaRPr lang="pt-BR" sz="1600"/>
          </a:p>
          <a:p>
            <a:r>
              <a:rPr lang="pt-BR" sz="1600"/>
              <a:t>ARIANE 5: UM ERRO NUMÉRICO (OVERFLOW) LEVOU À FALHA NO PRIMEIRO LANÇAMENTO. Disponível em:</a:t>
            </a:r>
            <a:endParaRPr lang="pt-BR" sz="1600">
              <a:solidFill>
                <a:schemeClr val="accent1"/>
              </a:solidFill>
              <a:hlinkClick r:id="rId3"/>
            </a:endParaRPr>
          </a:p>
          <a:p>
            <a:r>
              <a:rPr lang="pt-BR" sz="1600">
                <a:solidFill>
                  <a:schemeClr val="accent1"/>
                </a:solidFill>
                <a:hlinkClick r:id="rId3"/>
              </a:rPr>
              <a:t>http://www.sbmac.org.br/bol/bol-2/artigos/ariane5.html</a:t>
            </a:r>
            <a:endParaRPr lang="pt-BR" sz="1600">
              <a:solidFill>
                <a:schemeClr val="accent1"/>
              </a:solidFill>
            </a:endParaRPr>
          </a:p>
          <a:p>
            <a:pPr marL="285750" indent="-285750">
              <a:lnSpc>
                <a:spcPct val="90000"/>
              </a:lnSpc>
              <a:buClr>
                <a:srgbClr val="303030"/>
              </a:buClr>
            </a:pPr>
            <a:endParaRPr lang="en-US" sz="16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pic>
        <p:nvPicPr>
          <p:cNvPr id="4" name="Picture 3" descr="caomputador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34" y="1421810"/>
            <a:ext cx="3062891" cy="2733630"/>
          </a:xfrm>
          <a:prstGeom prst="rect">
            <a:avLst/>
          </a:prstGeom>
        </p:spPr>
      </p:pic>
      <p:pic>
        <p:nvPicPr>
          <p:cNvPr id="5" name="Picture 4" descr="chicara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76259">
            <a:off x="2055756" y="3444240"/>
            <a:ext cx="1559560" cy="16500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47123" y="281893"/>
            <a:ext cx="6801557" cy="487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800">
                <a:solidFill>
                  <a:srgbClr val="303030"/>
                </a:solidFill>
                <a:latin typeface="Gotham-Bold"/>
                <a:cs typeface="Gotham-Bold"/>
              </a:rPr>
              <a:t>REFERÊNCIAS</a:t>
            </a:r>
            <a:endParaRPr lang="en-US" sz="2800">
              <a:solidFill>
                <a:srgbClr val="303030"/>
              </a:solidFill>
              <a:latin typeface="Gotham-Book"/>
              <a:cs typeface="Gotham-Book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65379" y="376829"/>
            <a:ext cx="72000" cy="284481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livros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7626">
            <a:off x="648591" y="4397170"/>
            <a:ext cx="2064240" cy="1700934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7875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8426945" y="6216481"/>
            <a:ext cx="354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22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26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26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2580640"/>
            <a:ext cx="9144000" cy="282448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1026"/>
          <p:cNvSpPr>
            <a:spLocks noChangeArrowheads="1"/>
          </p:cNvSpPr>
          <p:nvPr/>
        </p:nvSpPr>
        <p:spPr bwMode="auto">
          <a:xfrm>
            <a:off x="1053372" y="3222882"/>
            <a:ext cx="6694934" cy="206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92075" tIns="46038" rIns="92075" bIns="46038">
            <a:spAutoFit/>
          </a:bodyPr>
          <a:lstStyle/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Copyright © 2025  Prof. Paulo Sampaio</a:t>
            </a:r>
          </a:p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  <a:hlinkClick r:id="rId3"/>
              </a:rPr>
              <a:t>profpaulo.sampaio@fiap.com.br</a:t>
            </a: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  <a:hlinkClick r:id="rId4"/>
              </a:rPr>
              <a:t>https://www.linkedin/in/profpaulosampaio</a:t>
            </a:r>
            <a:r>
              <a:rPr kumimoji="1" lang="en-US" sz="2000">
                <a:solidFill>
                  <a:schemeClr val="bg1"/>
                </a:solidFill>
                <a:latin typeface="Gotham-Bold"/>
                <a:cs typeface="Gotham-Bold"/>
              </a:rPr>
              <a:t> </a:t>
            </a:r>
          </a:p>
          <a:p>
            <a:pPr>
              <a:defRPr/>
            </a:pPr>
            <a:endParaRPr kumimoji="1" lang="en-US" sz="1600">
              <a:solidFill>
                <a:schemeClr val="bg1"/>
              </a:solidFill>
              <a:latin typeface="Gotham-Book"/>
              <a:cs typeface="Gotham-Book"/>
            </a:endParaRPr>
          </a:p>
          <a:p>
            <a:pPr>
              <a:lnSpc>
                <a:spcPct val="110000"/>
              </a:lnSpc>
              <a:defRPr/>
            </a:pP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Todos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direitos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reservados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.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Reprodução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divulgação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total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ou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parcial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deste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documento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é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expressamente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proíbido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sem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o </a:t>
            </a:r>
            <a:r>
              <a:rPr kumimoji="1" lang="pt-BR" sz="1600">
                <a:solidFill>
                  <a:schemeClr val="bg1"/>
                </a:solidFill>
                <a:latin typeface="Gotham-Book"/>
                <a:cs typeface="Gotham-Book"/>
              </a:rPr>
              <a:t>consentimento formal, por escrito,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 do Professor (</a:t>
            </a:r>
            <a:r>
              <a:rPr kumimoji="1" lang="en-US" sz="1600" err="1">
                <a:solidFill>
                  <a:schemeClr val="bg1"/>
                </a:solidFill>
                <a:latin typeface="Gotham-Book"/>
                <a:cs typeface="Gotham-Book"/>
              </a:rPr>
              <a:t>autor</a:t>
            </a:r>
            <a:r>
              <a:rPr kumimoji="1" lang="en-US" sz="1600">
                <a:solidFill>
                  <a:schemeClr val="bg1"/>
                </a:solidFill>
                <a:latin typeface="Gotham-Book"/>
                <a:cs typeface="Gotham-Book"/>
              </a:rPr>
              <a:t>).</a:t>
            </a:r>
          </a:p>
        </p:txBody>
      </p:sp>
      <p:sp>
        <p:nvSpPr>
          <p:cNvPr id="5" name="Rectangle 4"/>
          <p:cNvSpPr/>
          <p:nvPr/>
        </p:nvSpPr>
        <p:spPr>
          <a:xfrm>
            <a:off x="747966" y="3342641"/>
            <a:ext cx="72000" cy="1239520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37508" y="333716"/>
            <a:ext cx="975616" cy="26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59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E2106AF9-52BF-B411-FD99-AC5FA8A9571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lum bright="70000" contrast="-70000"/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9"/>
            <a:ext cx="9144000" cy="5347416"/>
          </a:xfrm>
          <a:prstGeom prst="rect">
            <a:avLst/>
          </a:prstGeom>
        </p:spPr>
      </p:pic>
      <p:sp>
        <p:nvSpPr>
          <p:cNvPr id="2055" name="Rectangle 7"/>
          <p:cNvSpPr>
            <a:spLocks/>
          </p:cNvSpPr>
          <p:nvPr/>
        </p:nvSpPr>
        <p:spPr bwMode="auto">
          <a:xfrm>
            <a:off x="849740" y="1150516"/>
            <a:ext cx="801858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defRPr/>
            </a:pPr>
            <a:r>
              <a:rPr lang="pt-BR" altLang="pt-BR" sz="36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Qualidade de Software</a:t>
            </a:r>
          </a:p>
          <a:p>
            <a:pPr algn="ctr">
              <a:defRPr/>
            </a:pPr>
            <a:r>
              <a:rPr lang="pt-BR" altLang="pt-BR" sz="24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  <a:sym typeface="Arial Bold" charset="0"/>
              </a:rPr>
              <a:t>Tema: Qualidade de Produto de Software</a:t>
            </a:r>
          </a:p>
        </p:txBody>
      </p:sp>
      <p:sp>
        <p:nvSpPr>
          <p:cNvPr id="4" name="Rectangle 7"/>
          <p:cNvSpPr>
            <a:spLocks/>
          </p:cNvSpPr>
          <p:nvPr/>
        </p:nvSpPr>
        <p:spPr bwMode="auto">
          <a:xfrm>
            <a:off x="650333" y="5013177"/>
            <a:ext cx="8018585" cy="161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40639" bIns="0" anchor="ctr"/>
          <a:lstStyle>
            <a:lvl1pPr marL="39688" algn="l">
              <a:defRPr sz="1200">
                <a:solidFill>
                  <a:schemeClr val="tx1"/>
                </a:solidFill>
                <a:latin typeface="Times New Roman" pitchFamily="18" charset="0"/>
              </a:defRPr>
            </a:lvl1pPr>
            <a:lvl2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2pPr>
            <a:lvl3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3pPr>
            <a:lvl4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4pPr>
            <a:lvl5pPr algn="l">
              <a:defRPr sz="1200">
                <a:solidFill>
                  <a:schemeClr val="tx1"/>
                </a:solidFill>
                <a:latin typeface="Times New Roman" pitchFamily="18" charset="0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defRPr/>
            </a:pPr>
            <a:r>
              <a:rPr lang="pt-BR" sz="28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</a:rPr>
              <a:t>“A única coisa permanente é a mudança.”</a:t>
            </a:r>
          </a:p>
          <a:p>
            <a:pPr algn="r" eaLnBrk="1" hangingPunct="1">
              <a:defRPr/>
            </a:pPr>
            <a:r>
              <a:rPr lang="pt-BR" sz="240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old" charset="0"/>
              </a:rPr>
              <a:t>(Heráclito)</a:t>
            </a:r>
            <a:endParaRPr lang="pt-BR" altLang="pt-BR" sz="240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 Bold" charset="0"/>
              <a:sym typeface="Arial Bold" charset="0"/>
            </a:endParaRPr>
          </a:p>
        </p:txBody>
      </p:sp>
      <p:pic>
        <p:nvPicPr>
          <p:cNvPr id="5" name="Imagem 4" descr="quality7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5560" y="2349828"/>
            <a:ext cx="2705558" cy="3133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28877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FA4110-925E-12D5-56B6-C482E606ADF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6A96F411-CCF2-3663-E74E-1BAAD5EF9C61}"/>
              </a:ext>
            </a:extLst>
          </p:cNvPr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>
              <a:lumMod val="85000"/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655" name="Rectangle 7"/>
          <p:cNvSpPr>
            <a:spLocks/>
          </p:cNvSpPr>
          <p:nvPr/>
        </p:nvSpPr>
        <p:spPr bwMode="auto">
          <a:xfrm>
            <a:off x="331177" y="1196752"/>
            <a:ext cx="8487508" cy="453650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algn="l">
              <a:defRPr/>
            </a:pPr>
            <a:r>
              <a:rPr lang="pt-BR" sz="3200" b="1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Objetivos da aula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rgbClr val="333399"/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Conceituar qualidade de </a:t>
            </a:r>
            <a:r>
              <a:rPr lang="pt-BR" sz="2400" b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produto</a:t>
            </a: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 de software.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 i="1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Overview </a:t>
            </a: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sobre normas relacionadas a qualidade de produto de software (</a:t>
            </a:r>
            <a:r>
              <a:rPr lang="pt-BR" sz="2400" b="1">
                <a:solidFill>
                  <a:srgbClr val="0000CC"/>
                </a:solidFill>
                <a:latin typeface="Arial" pitchFamily="34" charset="0"/>
              </a:rPr>
              <a:t>família ISO</a:t>
            </a: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Entender os conceitos básicos relacionados a </a:t>
            </a:r>
            <a:r>
              <a:rPr lang="pt-BR" sz="2400" b="1">
                <a:solidFill>
                  <a:srgbClr val="0000CC"/>
                </a:solidFill>
                <a:latin typeface="Arial" pitchFamily="34" charset="0"/>
              </a:rPr>
              <a:t>métricas</a:t>
            </a: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 de software.</a:t>
            </a:r>
          </a:p>
          <a:p>
            <a:pPr algn="l"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pt-BR" sz="2400">
                <a:solidFill>
                  <a:schemeClr val="tx1">
                    <a:lumMod val="95000"/>
                    <a:lumOff val="5000"/>
                  </a:schemeClr>
                </a:solidFill>
                <a:latin typeface="Arial" pitchFamily="34" charset="0"/>
              </a:rPr>
              <a:t>Exercitar sobre a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</a:rPr>
              <a:t>ISO/IEC 9126</a:t>
            </a:r>
          </a:p>
          <a:p>
            <a:pPr marL="342900" indent="-342900" algn="l"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  <a:p>
            <a:pPr algn="l">
              <a:defRPr/>
            </a:pPr>
            <a:endParaRPr lang="pt-BR" sz="2400">
              <a:solidFill>
                <a:schemeClr val="tx1">
                  <a:lumMod val="95000"/>
                  <a:lumOff val="5000"/>
                </a:schemeClr>
              </a:solidFill>
              <a:latin typeface="Arial" pitchFamily="34" charset="0"/>
            </a:endParaRPr>
          </a:p>
        </p:txBody>
      </p:sp>
      <p:sp>
        <p:nvSpPr>
          <p:cNvPr id="10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3</a:t>
            </a:r>
          </a:p>
        </p:txBody>
      </p:sp>
      <p:pic>
        <p:nvPicPr>
          <p:cNvPr id="5" name="Picture 18">
            <a:extLst>
              <a:ext uri="{FF2B5EF4-FFF2-40B4-BE49-F238E27FC236}">
                <a16:creationId xmlns:a16="http://schemas.microsoft.com/office/drawing/2014/main" id="{B4ADD678-8BA0-4C21-2F49-9C7CD8F4EF5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829017" y="329329"/>
            <a:ext cx="997107" cy="272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0249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76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76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68048929-24EA-43D8-2801-71A6AC4C960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492257"/>
          </a:xfrm>
          <a:prstGeom prst="rect">
            <a:avLst/>
          </a:prstGeom>
        </p:spPr>
      </p:pic>
      <p:sp>
        <p:nvSpPr>
          <p:cNvPr id="9219" name="Rectangle 7"/>
          <p:cNvSpPr>
            <a:spLocks noChangeArrowheads="1"/>
          </p:cNvSpPr>
          <p:nvPr/>
        </p:nvSpPr>
        <p:spPr bwMode="auto">
          <a:xfrm>
            <a:off x="331177" y="898525"/>
            <a:ext cx="8471389" cy="649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1pPr>
            <a:lvl2pPr marL="782638" indent="-28575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2pPr>
            <a:lvl3pPr marL="11826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3pPr>
            <a:lvl4pPr marL="16398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4pPr>
            <a:lvl5pPr marL="2097088" indent="-228600" eaLnBrk="0" hangingPunct="0"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5pPr>
            <a:lvl6pPr marL="25542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6pPr>
            <a:lvl7pPr marL="30114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7pPr>
            <a:lvl8pPr marL="34686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8pPr>
            <a:lvl9pPr marL="3925888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sym typeface="Times New Roman" panose="02020603050405020304" pitchFamily="18" charset="0"/>
              </a:defRPr>
            </a:lvl9pPr>
          </a:lstStyle>
          <a:p>
            <a:pPr eaLnBrk="1" hangingPunct="1">
              <a:buSzPct val="100000"/>
              <a:buFont typeface="Tahoma" panose="020B0604030504040204" pitchFamily="34" charset="0"/>
              <a:buNone/>
            </a:pPr>
            <a:r>
              <a:rPr lang="en-US" altLang="pt-BR" sz="2800" b="1" err="1">
                <a:solidFill>
                  <a:srgbClr val="0000FF"/>
                </a:solidFill>
                <a:latin typeface="Arial Bold" charset="0"/>
                <a:sym typeface="Arial Bold" charset="0"/>
              </a:rPr>
              <a:t>Qualidade</a:t>
            </a:r>
            <a:r>
              <a:rPr lang="en-US" altLang="pt-BR" sz="2800" b="1">
                <a:solidFill>
                  <a:srgbClr val="0000FF"/>
                </a:solidFill>
                <a:latin typeface="Arial Bold" charset="0"/>
                <a:sym typeface="Arial Bold" charset="0"/>
              </a:rPr>
              <a:t> de </a:t>
            </a:r>
            <a:r>
              <a:rPr lang="en-US" altLang="pt-BR" sz="2800" b="1" err="1">
                <a:solidFill>
                  <a:srgbClr val="0000FF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sz="2800" b="1">
                <a:solidFill>
                  <a:srgbClr val="0000FF"/>
                </a:solidFill>
                <a:latin typeface="Arial Bold" charset="0"/>
                <a:sym typeface="Arial Bold" charset="0"/>
              </a:rPr>
              <a:t> de Software</a:t>
            </a:r>
          </a:p>
          <a:p>
            <a:pPr eaLnBrk="1" hangingPunct="1">
              <a:buSzPct val="100000"/>
              <a:buFont typeface="Tahoma" panose="020B0604030504040204" pitchFamily="34" charset="0"/>
              <a:buNone/>
            </a:pPr>
            <a:r>
              <a:rPr lang="en-US" altLang="pt-BR" b="1">
                <a:solidFill>
                  <a:schemeClr val="tx2"/>
                </a:solidFill>
                <a:latin typeface="Arial Bold" charset="0"/>
                <a:sym typeface="Arial Bold" charset="0"/>
              </a:rPr>
              <a:t>O </a:t>
            </a:r>
            <a:r>
              <a:rPr lang="en-US" altLang="pt-BR" b="1" err="1">
                <a:solidFill>
                  <a:schemeClr val="tx2"/>
                </a:solidFill>
                <a:latin typeface="Arial Bold" charset="0"/>
                <a:sym typeface="Arial Bold" charset="0"/>
              </a:rPr>
              <a:t>que</a:t>
            </a:r>
            <a:r>
              <a:rPr lang="en-US" altLang="pt-BR" b="1">
                <a:solidFill>
                  <a:schemeClr val="tx2"/>
                </a:solidFill>
                <a:latin typeface="Arial Bold" charset="0"/>
                <a:sym typeface="Arial Bold" charset="0"/>
              </a:rPr>
              <a:t> é um </a:t>
            </a:r>
            <a:r>
              <a:rPr lang="en-US" altLang="pt-BR" b="1" err="1">
                <a:solidFill>
                  <a:schemeClr val="tx2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b="1">
                <a:solidFill>
                  <a:schemeClr val="tx2"/>
                </a:solidFill>
                <a:latin typeface="Arial Bold" charset="0"/>
                <a:sym typeface="Arial Bold" charset="0"/>
              </a:rPr>
              <a:t> de software?</a:t>
            </a:r>
          </a:p>
        </p:txBody>
      </p:sp>
      <p:sp>
        <p:nvSpPr>
          <p:cNvPr id="2" name="Rectangle 8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16804" y="1844824"/>
            <a:ext cx="7577457" cy="208823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765175" lvl="1" indent="-365125" algn="just" eaLnBrk="1" hangingPunct="1">
              <a:spcBef>
                <a:spcPts val="1800"/>
              </a:spcBef>
              <a:buSzPct val="70000"/>
              <a:buFont typeface="Wingdings" pitchFamily="2" charset="2"/>
              <a:buChar char="q"/>
              <a:defRPr/>
            </a:pPr>
            <a:endParaRPr lang="pt-BR" sz="2000">
              <a:latin typeface="Calibri" panose="020F0502020204030204" pitchFamily="34" charset="0"/>
            </a:endParaRPr>
          </a:p>
          <a:p>
            <a:pPr algn="just"/>
            <a:r>
              <a:rPr lang="pt-BR" sz="2400">
                <a:latin typeface="Calibri" panose="020F0502020204030204" pitchFamily="34" charset="0"/>
              </a:rPr>
              <a:t>Um </a:t>
            </a:r>
            <a:r>
              <a:rPr lang="pt-BR" sz="2400">
                <a:solidFill>
                  <a:srgbClr val="FF0000"/>
                </a:solidFill>
                <a:latin typeface="Calibri" panose="020F0502020204030204" pitchFamily="34" charset="0"/>
              </a:rPr>
              <a:t>produto de software </a:t>
            </a:r>
            <a:r>
              <a:rPr lang="pt-BR" sz="2400">
                <a:latin typeface="Calibri" panose="020F0502020204030204" pitchFamily="34" charset="0"/>
              </a:rPr>
              <a:t>compreende os programas e procedimentos de computador, documentação e dados associados, que foram projetados para serem liberados para o usuário. [ISO /IEC 12207-1]</a:t>
            </a:r>
          </a:p>
          <a:p>
            <a:pPr marL="39688" indent="0">
              <a:buNone/>
            </a:pPr>
            <a:endParaRPr lang="pt-BR" sz="2400"/>
          </a:p>
          <a:p>
            <a:pPr marL="39688" indent="0">
              <a:buNone/>
            </a:pPr>
            <a:endParaRPr lang="pt-BR" sz="2400">
              <a:latin typeface="Calibri" panose="020F0502020204030204" pitchFamily="34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517396" y="3861048"/>
            <a:ext cx="784333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9688"/>
            <a:r>
              <a:rPr lang="en-US" altLang="pt-BR" sz="2800" b="1">
                <a:solidFill>
                  <a:schemeClr val="tx2"/>
                </a:solidFill>
                <a:latin typeface="Arial Bold" charset="0"/>
                <a:sym typeface="Arial Bold" charset="0"/>
              </a:rPr>
              <a:t>O </a:t>
            </a:r>
            <a:r>
              <a:rPr lang="en-US" altLang="pt-BR" sz="2800" b="1" err="1">
                <a:solidFill>
                  <a:schemeClr val="tx2"/>
                </a:solidFill>
                <a:latin typeface="Arial Bold" charset="0"/>
                <a:sym typeface="Arial Bold" charset="0"/>
              </a:rPr>
              <a:t>que</a:t>
            </a:r>
            <a:r>
              <a:rPr lang="en-US" altLang="pt-BR" sz="2800" b="1">
                <a:solidFill>
                  <a:schemeClr val="tx2"/>
                </a:solidFill>
                <a:latin typeface="Arial Bold" charset="0"/>
                <a:sym typeface="Arial Bold" charset="0"/>
              </a:rPr>
              <a:t> é um </a:t>
            </a:r>
            <a:r>
              <a:rPr lang="en-US" altLang="pt-BR" sz="2800" b="1" err="1">
                <a:solidFill>
                  <a:schemeClr val="tx2"/>
                </a:solidFill>
                <a:latin typeface="Arial Bold" charset="0"/>
                <a:sym typeface="Arial Bold" charset="0"/>
              </a:rPr>
              <a:t>produto</a:t>
            </a:r>
            <a:r>
              <a:rPr lang="en-US" altLang="pt-BR" sz="2800" b="1">
                <a:solidFill>
                  <a:schemeClr val="tx2"/>
                </a:solidFill>
                <a:latin typeface="Arial Bold" charset="0"/>
                <a:sym typeface="Arial Bold" charset="0"/>
              </a:rPr>
              <a:t> de software de </a:t>
            </a:r>
            <a:r>
              <a:rPr lang="en-US" altLang="pt-BR" sz="2800" b="1" err="1">
                <a:solidFill>
                  <a:schemeClr val="tx2"/>
                </a:solidFill>
                <a:latin typeface="Arial Bold" charset="0"/>
                <a:sym typeface="Arial Bold" charset="0"/>
              </a:rPr>
              <a:t>qualidade</a:t>
            </a:r>
            <a:r>
              <a:rPr lang="en-US" altLang="pt-BR" sz="2800" b="1">
                <a:solidFill>
                  <a:schemeClr val="tx2"/>
                </a:solidFill>
                <a:latin typeface="Arial Bold" charset="0"/>
                <a:sym typeface="Arial Bold" charset="0"/>
              </a:rPr>
              <a:t>?</a:t>
            </a:r>
          </a:p>
          <a:p>
            <a:pPr marL="39688" indent="0">
              <a:buNone/>
            </a:pPr>
            <a:endParaRPr lang="pt-BR" sz="2800"/>
          </a:p>
          <a:p>
            <a:pPr marL="39688" indent="0">
              <a:buNone/>
            </a:pPr>
            <a:r>
              <a:rPr lang="pt-BR" sz="2800"/>
              <a:t>Boa fabricação 		Bom desempenho</a:t>
            </a:r>
          </a:p>
          <a:p>
            <a:pPr marL="39688" indent="0">
              <a:buNone/>
            </a:pPr>
            <a:r>
              <a:rPr lang="pt-BR" sz="2800"/>
              <a:t>		Utilizável em diversas plataformas</a:t>
            </a:r>
          </a:p>
          <a:p>
            <a:pPr marL="39688" indent="0">
              <a:buNone/>
            </a:pPr>
            <a:r>
              <a:rPr lang="pt-BR" sz="2800"/>
              <a:t>	Fácil de usar 			Sem defeitos...</a:t>
            </a: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9667231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9D545E41-37DF-E78F-BEC3-8D98580EEF4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806985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1054472"/>
            <a:ext cx="8508022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Conceito de Qualidade de Software</a:t>
            </a:r>
          </a:p>
          <a:p>
            <a:endParaRPr lang="pt-BR" altLang="pt-BR" sz="2800" b="1" i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pPr algn="l"/>
            <a:r>
              <a:rPr lang="pt-BR" sz="2800">
                <a:latin typeface="Arial" pitchFamily="34" charset="0"/>
                <a:cs typeface="Arial" pitchFamily="34" charset="0"/>
              </a:rPr>
              <a:t> O que o cliente quer?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latin typeface="Arial" pitchFamily="34" charset="0"/>
                <a:cs typeface="Arial" pitchFamily="34" charset="0"/>
              </a:rPr>
              <a:t>Atendimento aos requisitos </a:t>
            </a:r>
            <a:r>
              <a:rPr lang="pt-BR" sz="28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especificados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latin typeface="Arial" pitchFamily="34" charset="0"/>
                <a:cs typeface="Arial" pitchFamily="34" charset="0"/>
              </a:rPr>
              <a:t>Defeito </a:t>
            </a:r>
            <a:r>
              <a:rPr lang="pt-BR" sz="2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zero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Alto</a:t>
            </a:r>
            <a:r>
              <a:rPr lang="pt-BR" sz="2800">
                <a:latin typeface="Arial" pitchFamily="34" charset="0"/>
                <a:cs typeface="Arial" pitchFamily="34" charset="0"/>
              </a:rPr>
              <a:t> desempenho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latin typeface="Arial" pitchFamily="34" charset="0"/>
                <a:cs typeface="Arial" pitchFamily="34" charset="0"/>
              </a:rPr>
              <a:t>Baixo </a:t>
            </a:r>
            <a:r>
              <a:rPr lang="pt-BR" sz="2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custo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latin typeface="Arial" pitchFamily="34" charset="0"/>
                <a:cs typeface="Arial" pitchFamily="34" charset="0"/>
              </a:rPr>
              <a:t>Desenvolvimento </a:t>
            </a:r>
            <a:r>
              <a:rPr lang="pt-BR" sz="28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rápido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Facilidade</a:t>
            </a:r>
            <a:r>
              <a:rPr lang="pt-BR" sz="2800">
                <a:latin typeface="Arial" pitchFamily="34" charset="0"/>
                <a:cs typeface="Arial" pitchFamily="34" charset="0"/>
              </a:rPr>
              <a:t> de uso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Eficiência</a:t>
            </a:r>
            <a:r>
              <a:rPr lang="pt-BR" sz="2800">
                <a:latin typeface="Arial" pitchFamily="34" charset="0"/>
                <a:cs typeface="Arial" pitchFamily="34" charset="0"/>
              </a:rPr>
              <a:t> nos serviços associados</a:t>
            </a:r>
          </a:p>
          <a:p>
            <a:pPr marL="1257300" lvl="2" indent="-342900" algn="l">
              <a:buFont typeface="Wingdings" panose="05000000000000000000" pitchFamily="2" charset="2"/>
              <a:buChar char="ü"/>
            </a:pPr>
            <a:r>
              <a:rPr lang="pt-BR" sz="28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Inovação</a:t>
            </a:r>
            <a:endParaRPr lang="pt-BR" altLang="pt-BR" sz="2800" b="1">
              <a:solidFill>
                <a:srgbClr val="0000CC"/>
              </a:solidFill>
              <a:latin typeface="Arial" pitchFamily="34" charset="0"/>
              <a:ea typeface="Arial Bold" charset="0"/>
              <a:cs typeface="Arial" pitchFamily="34" charset="0"/>
              <a:sym typeface="Arial Bold" charset="0"/>
            </a:endParaRPr>
          </a:p>
        </p:txBody>
      </p:sp>
      <p:sp>
        <p:nvSpPr>
          <p:cNvPr id="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697661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bldLvl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BD730413-8798-9888-7BA3-2A0DF2B4A16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588"/>
            <a:ext cx="9144000" cy="59319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1219393"/>
            <a:ext cx="850802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Portanto ...</a:t>
            </a:r>
          </a:p>
          <a:p>
            <a:pPr algn="l">
              <a:spcAft>
                <a:spcPts val="1200"/>
              </a:spcAft>
            </a:pPr>
            <a:endParaRPr lang="pt-BR" altLang="pt-BR" sz="2000" b="1" i="1">
              <a:latin typeface="Arial" pitchFamily="34" charset="0"/>
              <a:cs typeface="Arial" pitchFamily="34" charset="0"/>
              <a:sym typeface="Arial Bold" charset="0"/>
            </a:endParaRPr>
          </a:p>
          <a:p>
            <a:pPr algn="just">
              <a:spcAft>
                <a:spcPts val="1200"/>
              </a:spcAft>
            </a:pPr>
            <a:r>
              <a:rPr lang="pt-BR" sz="2000">
                <a:latin typeface="Arial" pitchFamily="34" charset="0"/>
                <a:cs typeface="Arial" pitchFamily="34" charset="0"/>
              </a:rPr>
              <a:t>A qualidade do produto está diretamente relacionada à qualidade do processo de desenvolvimento.</a:t>
            </a:r>
          </a:p>
        </p:txBody>
      </p:sp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834962899"/>
              </p:ext>
            </p:extLst>
          </p:nvPr>
        </p:nvGraphicFramePr>
        <p:xfrm>
          <a:off x="1713836" y="2420889"/>
          <a:ext cx="6096000" cy="4402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035502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16239E19-6FBC-1816-A1D6-01149AAA34C3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9466"/>
            <a:ext cx="9144000" cy="593196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384458" y="908720"/>
            <a:ext cx="8508022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Certificação da Qualidade</a:t>
            </a:r>
          </a:p>
          <a:p>
            <a:endParaRPr lang="pt-BR" altLang="pt-BR" sz="2800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  <a:p>
            <a:pPr algn="l"/>
            <a:r>
              <a:rPr lang="pt-BR">
                <a:latin typeface="Arial" pitchFamily="34" charset="0"/>
                <a:cs typeface="Arial" pitchFamily="34" charset="0"/>
              </a:rPr>
              <a:t> </a:t>
            </a:r>
            <a:r>
              <a:rPr lang="pt-BR" sz="2400" b="1">
                <a:latin typeface="Arial" pitchFamily="34" charset="0"/>
                <a:cs typeface="Arial" pitchFamily="34" charset="0"/>
              </a:rPr>
              <a:t>Por que Normalização Internacional?</a:t>
            </a:r>
          </a:p>
          <a:p>
            <a:pPr algn="l"/>
            <a:endParaRPr lang="pt-BR" sz="240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>
                <a:latin typeface="Arial" pitchFamily="34" charset="0"/>
                <a:cs typeface="Arial" pitchFamily="34" charset="0"/>
              </a:rPr>
              <a:t> Garantir a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confiabilidade</a:t>
            </a:r>
            <a:r>
              <a:rPr lang="pt-BR" sz="2400">
                <a:latin typeface="Arial" pitchFamily="34" charset="0"/>
                <a:cs typeface="Arial" pitchFamily="34" charset="0"/>
              </a:rPr>
              <a:t> do produto;</a:t>
            </a:r>
          </a:p>
          <a:p>
            <a:pPr algn="l">
              <a:buFont typeface="Wingdings" pitchFamily="2" charset="2"/>
              <a:buChar char="§"/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>
                <a:latin typeface="Arial" pitchFamily="34" charset="0"/>
                <a:cs typeface="Arial" pitchFamily="34" charset="0"/>
              </a:rPr>
              <a:t> Reduzir custos e evitar </a:t>
            </a:r>
            <a:r>
              <a:rPr lang="pt-BR" sz="24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desperdícios</a:t>
            </a:r>
            <a:r>
              <a:rPr lang="pt-BR" sz="2400">
                <a:latin typeface="Arial" pitchFamily="34" charset="0"/>
                <a:cs typeface="Arial" pitchFamily="34" charset="0"/>
              </a:rPr>
              <a:t> e </a:t>
            </a:r>
            <a:r>
              <a:rPr lang="pt-BR" sz="240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retrabalhos</a:t>
            </a:r>
            <a:r>
              <a:rPr lang="pt-BR" sz="2400">
                <a:latin typeface="Arial" pitchFamily="34" charset="0"/>
                <a:cs typeface="Arial" pitchFamily="34" charset="0"/>
              </a:rPr>
              <a:t>;</a:t>
            </a:r>
          </a:p>
          <a:p>
            <a:pPr algn="l">
              <a:buFont typeface="Wingdings" pitchFamily="2" charset="2"/>
              <a:buChar char="§"/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>
                <a:latin typeface="Arial" pitchFamily="34" charset="0"/>
                <a:cs typeface="Arial" pitchFamily="34" charset="0"/>
              </a:rPr>
              <a:t> Implementar e utilizar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práticas</a:t>
            </a:r>
            <a:r>
              <a:rPr lang="pt-BR" sz="2400">
                <a:latin typeface="Arial" pitchFamily="34" charset="0"/>
                <a:cs typeface="Arial" pitchFamily="34" charset="0"/>
              </a:rPr>
              <a:t> reconhecidas internacionalmente;</a:t>
            </a:r>
          </a:p>
          <a:p>
            <a:pPr algn="l">
              <a:buFont typeface="Wingdings" pitchFamily="2" charset="2"/>
              <a:buChar char="§"/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>
                <a:latin typeface="Arial" pitchFamily="34" charset="0"/>
                <a:cs typeface="Arial" pitchFamily="34" charset="0"/>
              </a:rPr>
              <a:t> Estabelecer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confiança</a:t>
            </a:r>
            <a:r>
              <a:rPr lang="pt-BR" sz="2400">
                <a:latin typeface="Arial" pitchFamily="34" charset="0"/>
                <a:cs typeface="Arial" pitchFamily="34" charset="0"/>
              </a:rPr>
              <a:t> no relacionamento com o cliente;</a:t>
            </a:r>
          </a:p>
          <a:p>
            <a:pPr algn="l">
              <a:buFont typeface="Wingdings" pitchFamily="2" charset="2"/>
              <a:buChar char="§"/>
            </a:pPr>
            <a:endParaRPr lang="pt-BR" sz="2400">
              <a:latin typeface="Arial" pitchFamily="34" charset="0"/>
              <a:cs typeface="Arial" pitchFamily="34" charset="0"/>
            </a:endParaRPr>
          </a:p>
          <a:p>
            <a:pPr algn="l">
              <a:buFont typeface="Wingdings" pitchFamily="2" charset="2"/>
              <a:buChar char="§"/>
            </a:pPr>
            <a:r>
              <a:rPr lang="pt-BR" sz="2400">
                <a:latin typeface="Arial" pitchFamily="34" charset="0"/>
                <a:cs typeface="Arial" pitchFamily="34" charset="0"/>
              </a:rPr>
              <a:t> Cartão de visita para o mercado </a:t>
            </a:r>
            <a:r>
              <a:rPr lang="pt-BR" sz="2400">
                <a:solidFill>
                  <a:srgbClr val="0000CC"/>
                </a:solidFill>
                <a:latin typeface="Arial" pitchFamily="34" charset="0"/>
                <a:cs typeface="Arial" pitchFamily="34" charset="0"/>
              </a:rPr>
              <a:t>internacional</a:t>
            </a:r>
            <a:r>
              <a:rPr lang="pt-BR" sz="2400">
                <a:latin typeface="Arial" pitchFamily="34" charset="0"/>
                <a:cs typeface="Arial" pitchFamily="34" charset="0"/>
              </a:rPr>
              <a:t>.</a:t>
            </a:r>
          </a:p>
        </p:txBody>
      </p:sp>
      <p:sp>
        <p:nvSpPr>
          <p:cNvPr id="3" name="Rectangle 3"/>
          <p:cNvSpPr/>
          <p:nvPr/>
        </p:nvSpPr>
        <p:spPr>
          <a:xfrm>
            <a:off x="8365985" y="6141017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17"/>
          <p:cNvSpPr txBox="1"/>
          <p:nvPr/>
        </p:nvSpPr>
        <p:spPr>
          <a:xfrm>
            <a:off x="8426945" y="621648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4356535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ma imagem contendo pessoa, segurando, frente, mão&#10;&#10;O conteúdo gerado por IA pode estar incorreto.">
            <a:extLst>
              <a:ext uri="{FF2B5EF4-FFF2-40B4-BE49-F238E27FC236}">
                <a16:creationId xmlns:a16="http://schemas.microsoft.com/office/drawing/2014/main" id="{8FD5B476-2D87-5E80-2836-783F4107B01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1043"/>
            <a:ext cx="9144000" cy="5931968"/>
          </a:xfrm>
          <a:prstGeom prst="rect">
            <a:avLst/>
          </a:prstGeom>
        </p:spPr>
      </p:pic>
      <p:sp>
        <p:nvSpPr>
          <p:cNvPr id="234498" name="Rectangle 3"/>
          <p:cNvSpPr>
            <a:spLocks noChangeArrowheads="1"/>
          </p:cNvSpPr>
          <p:nvPr/>
        </p:nvSpPr>
        <p:spPr bwMode="auto">
          <a:xfrm>
            <a:off x="184638" y="1772817"/>
            <a:ext cx="8651631" cy="45981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altLang="pt-BR" sz="2400">
                <a:latin typeface="Calibri" panose="020F0502020204030204" pitchFamily="34" charset="0"/>
              </a:rPr>
              <a:t>É parte do modelo de qualidade definido pelo conjunto de normas da série </a:t>
            </a:r>
            <a:r>
              <a:rPr lang="pt-BR" altLang="pt-BR" sz="2400" b="1">
                <a:solidFill>
                  <a:srgbClr val="C00000"/>
                </a:solidFill>
                <a:latin typeface="Calibri" panose="020F0502020204030204" pitchFamily="34" charset="0"/>
              </a:rPr>
              <a:t>ISO 9000</a:t>
            </a:r>
            <a:r>
              <a:rPr lang="pt-BR" altLang="pt-BR" sz="2400">
                <a:latin typeface="Calibri" panose="020F0502020204030204" pitchFamily="34" charset="0"/>
              </a:rPr>
              <a:t>.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altLang="pt-BR" sz="240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altLang="pt-BR" sz="2400">
                <a:latin typeface="Calibri" panose="020F0502020204030204" pitchFamily="34" charset="0"/>
              </a:rPr>
              <a:t> Representa a atual </a:t>
            </a:r>
            <a:r>
              <a:rPr lang="pt-BR" altLang="pt-BR" sz="2400" b="1">
                <a:solidFill>
                  <a:srgbClr val="0000CC"/>
                </a:solidFill>
                <a:latin typeface="Calibri" panose="020F0502020204030204" pitchFamily="34" charset="0"/>
              </a:rPr>
              <a:t>padronização</a:t>
            </a:r>
            <a:r>
              <a:rPr lang="pt-BR" altLang="pt-BR" sz="2400">
                <a:latin typeface="Calibri" panose="020F0502020204030204" pitchFamily="34" charset="0"/>
              </a:rPr>
              <a:t> para a qualidade de produto de software.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altLang="pt-BR" sz="240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sz="2400">
                <a:latin typeface="Calibri" panose="020F0502020204030204" pitchFamily="34" charset="0"/>
              </a:rPr>
              <a:t>É utilizada como </a:t>
            </a:r>
            <a:r>
              <a:rPr lang="pt-BR" sz="2400" b="1">
                <a:solidFill>
                  <a:srgbClr val="0000CC"/>
                </a:solidFill>
                <a:latin typeface="Calibri" panose="020F0502020204030204" pitchFamily="34" charset="0"/>
              </a:rPr>
              <a:t>referência</a:t>
            </a:r>
            <a:r>
              <a:rPr lang="pt-BR" sz="2400">
                <a:latin typeface="Calibri" panose="020F0502020204030204" pitchFamily="34" charset="0"/>
              </a:rPr>
              <a:t> para o processo de avaliação de qualidade de produto de software</a:t>
            </a: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endParaRPr lang="pt-BR" sz="2400">
              <a:latin typeface="Calibri" panose="020F0502020204030204" pitchFamily="34" charset="0"/>
            </a:endParaRPr>
          </a:p>
          <a:p>
            <a:pPr marL="765175" lvl="1" indent="-365125" algn="just" eaLnBrk="1" hangingPunct="1">
              <a:spcBef>
                <a:spcPts val="0"/>
              </a:spcBef>
              <a:spcAft>
                <a:spcPts val="600"/>
              </a:spcAft>
              <a:buSzPct val="70000"/>
              <a:buFont typeface="Wingdings" pitchFamily="2" charset="2"/>
              <a:buChar char="q"/>
              <a:defRPr/>
            </a:pPr>
            <a:r>
              <a:rPr lang="pt-BR" sz="2400">
                <a:latin typeface="Calibri" panose="020F0502020204030204" pitchFamily="34" charset="0"/>
              </a:rPr>
              <a:t>É estruturada através de </a:t>
            </a:r>
            <a:r>
              <a:rPr lang="pt-BR" sz="2400" b="1">
                <a:solidFill>
                  <a:srgbClr val="C00000"/>
                </a:solidFill>
                <a:latin typeface="Calibri" panose="020F0502020204030204" pitchFamily="34" charset="0"/>
              </a:rPr>
              <a:t>seis</a:t>
            </a:r>
            <a:r>
              <a:rPr lang="pt-BR" sz="240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pt-BR" sz="2400" b="1">
                <a:solidFill>
                  <a:srgbClr val="C00000"/>
                </a:solidFill>
                <a:latin typeface="Calibri" panose="020F0502020204030204" pitchFamily="34" charset="0"/>
              </a:rPr>
              <a:t>atributos</a:t>
            </a:r>
            <a:r>
              <a:rPr lang="pt-BR" sz="2400">
                <a:solidFill>
                  <a:srgbClr val="C00000"/>
                </a:solidFill>
                <a:latin typeface="Calibri" panose="020F0502020204030204" pitchFamily="34" charset="0"/>
              </a:rPr>
              <a:t> </a:t>
            </a:r>
            <a:r>
              <a:rPr lang="pt-BR" sz="2400">
                <a:latin typeface="Calibri" panose="020F0502020204030204" pitchFamily="34" charset="0"/>
              </a:rPr>
              <a:t>fundamentais.</a:t>
            </a:r>
            <a:endParaRPr lang="pt-BR" altLang="pt-BR" sz="2400">
              <a:latin typeface="Comic Sans MS" pitchFamily="66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endParaRPr lang="pt-BR" altLang="pt-BR" sz="2400">
              <a:latin typeface="Comic Sans MS" pitchFamily="66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317989" y="908050"/>
            <a:ext cx="8471388" cy="64928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0" tIns="0" rIns="0" bIns="0" anchor="ctr"/>
          <a:lstStyle/>
          <a:p>
            <a:pPr algn="l">
              <a:buSzPct val="100000"/>
              <a:buFont typeface="Tahoma" pitchFamily="34" charset="0"/>
              <a:buNone/>
            </a:pP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Qualidade de </a:t>
            </a:r>
            <a:r>
              <a:rPr lang="pt-BR" altLang="pt-BR" sz="2800" b="1">
                <a:solidFill>
                  <a:srgbClr val="FF0000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Produto</a:t>
            </a:r>
            <a:r>
              <a:rPr lang="pt-BR" altLang="pt-BR" sz="2800" b="1">
                <a:solidFill>
                  <a:srgbClr val="0000FF"/>
                </a:solidFill>
                <a:latin typeface="Arial Bold" charset="0"/>
                <a:ea typeface="Arial Bold" charset="0"/>
                <a:cs typeface="Arial Bold" charset="0"/>
                <a:sym typeface="Arial Bold" charset="0"/>
              </a:rPr>
              <a:t> de Software : ISO/IEC9126</a:t>
            </a:r>
            <a:endParaRPr lang="en-US" altLang="pt-BR" sz="2800" b="1">
              <a:solidFill>
                <a:srgbClr val="0000FF"/>
              </a:solidFill>
              <a:latin typeface="Arial Bold" charset="0"/>
              <a:ea typeface="Arial Bold" charset="0"/>
              <a:cs typeface="Arial Bold" charset="0"/>
              <a:sym typeface="Arial Bold" charset="0"/>
            </a:endParaRPr>
          </a:p>
        </p:txBody>
      </p:sp>
      <p:sp>
        <p:nvSpPr>
          <p:cNvPr id="5" name="Rectangle 3"/>
          <p:cNvSpPr/>
          <p:nvPr/>
        </p:nvSpPr>
        <p:spPr>
          <a:xfrm>
            <a:off x="8365985" y="6366105"/>
            <a:ext cx="789666" cy="410186"/>
          </a:xfrm>
          <a:prstGeom prst="rect">
            <a:avLst/>
          </a:prstGeom>
          <a:solidFill>
            <a:srgbClr val="F026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7"/>
          <p:cNvSpPr txBox="1"/>
          <p:nvPr/>
        </p:nvSpPr>
        <p:spPr>
          <a:xfrm>
            <a:off x="8426945" y="6441569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Gotham-Bold"/>
                <a:cs typeface="Gotham-Bold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00074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44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344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344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2344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Theme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Escritório Clássico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Personalizar design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CB8CFF1F968464CBF8321C5737DB781" ma:contentTypeVersion="10" ma:contentTypeDescription="Crie um novo documento." ma:contentTypeScope="" ma:versionID="456c4c2660fea8f5baec1dc2f8540388">
  <xsd:schema xmlns:xsd="http://www.w3.org/2001/XMLSchema" xmlns:xs="http://www.w3.org/2001/XMLSchema" xmlns:p="http://schemas.microsoft.com/office/2006/metadata/properties" xmlns:ns2="5d958229-1a55-4e93-85b5-b8a5a775498a" xmlns:ns3="03ccc18f-a423-443c-b70f-e0437ba3d5c5" targetNamespace="http://schemas.microsoft.com/office/2006/metadata/properties" ma:root="true" ma:fieldsID="b7809c3319688b12ed303e509ad511e2" ns2:_="" ns3:_="">
    <xsd:import namespace="5d958229-1a55-4e93-85b5-b8a5a775498a"/>
    <xsd:import namespace="03ccc18f-a423-443c-b70f-e0437ba3d5c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958229-1a55-4e93-85b5-b8a5a775498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e2398b20-2c76-408b-9565-673d41e5947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ccc18f-a423-443c-b70f-e0437ba3d5c5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6a041cf9-7a08-4389-9c8c-29c69186fda2}" ma:internalName="TaxCatchAll" ma:showField="CatchAllData" ma:web="03ccc18f-a423-443c-b70f-e0437ba3d5c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3ccc18f-a423-443c-b70f-e0437ba3d5c5" xsi:nil="true"/>
    <lcf76f155ced4ddcb4097134ff3c332f xmlns="5d958229-1a55-4e93-85b5-b8a5a775498a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CD3BB9E-C580-4399-9E7A-7719E1B6C7C6}">
  <ds:schemaRefs>
    <ds:schemaRef ds:uri="03ccc18f-a423-443c-b70f-e0437ba3d5c5"/>
    <ds:schemaRef ds:uri="5d958229-1a55-4e93-85b5-b8a5a775498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A734DAA-62BA-4199-9F04-4B6AA9DBE7E9}">
  <ds:schemaRefs>
    <ds:schemaRef ds:uri="03ccc18f-a423-443c-b70f-e0437ba3d5c5"/>
    <ds:schemaRef ds:uri="5d958229-1a55-4e93-85b5-b8a5a775498a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3EBEF84-DB73-4C75-A689-7A402C3D9F8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Application>Microsoft Office PowerPoint</Application>
  <PresentationFormat>On-screen Show (4:3)</PresentationFormat>
  <Slides>23</Slides>
  <Notes>1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Default Theme</vt:lpstr>
      <vt:lpstr>1_Personalizar design</vt:lpstr>
      <vt:lpstr>2_Personalizar design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FIAP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Juliana Reyes</dc:creator>
  <cp:revision>7</cp:revision>
  <dcterms:created xsi:type="dcterms:W3CDTF">2015-01-30T10:46:50Z</dcterms:created>
  <dcterms:modified xsi:type="dcterms:W3CDTF">2025-08-27T23:05:46Z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0x010100ECB8CFF1F968464CBF8321C5737DB781</vt:lpwstr>
  </property>
  <property fmtid="{D5CDD505-2E9C-101B-9397-08002B2CF9AE}" pid="3" name="MediaServiceImageTags">
    <vt:lpwstr/>
  </property>
</Properties>
</file>